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57" r:id="rId3"/>
    <p:sldId id="258" r:id="rId4"/>
    <p:sldId id="259" r:id="rId5"/>
    <p:sldId id="275" r:id="rId6"/>
    <p:sldId id="264" r:id="rId7"/>
    <p:sldId id="266" r:id="rId8"/>
    <p:sldId id="265" r:id="rId9"/>
    <p:sldId id="262" r:id="rId10"/>
    <p:sldId id="267" r:id="rId11"/>
    <p:sldId id="268" r:id="rId12"/>
    <p:sldId id="269" r:id="rId13"/>
    <p:sldId id="274" r:id="rId14"/>
    <p:sldId id="263" r:id="rId15"/>
    <p:sldId id="270" r:id="rId16"/>
    <p:sldId id="276" r:id="rId17"/>
    <p:sldId id="271" r:id="rId18"/>
    <p:sldId id="272" r:id="rId19"/>
    <p:sldId id="273"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showGuides="1">
      <p:cViewPr varScale="1">
        <p:scale>
          <a:sx n="82" d="100"/>
          <a:sy n="82" d="100"/>
        </p:scale>
        <p:origin x="1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56DBB-BAFF-4642-8AD8-50479D6A6DFA}" type="datetimeFigureOut">
              <a:rPr kumimoji="1" lang="ja-JP" altLang="en-US" smtClean="0"/>
              <a:t>2018/3/14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84F84-38B2-444A-908C-ED2AC7F48B23}" type="slidenum">
              <a:rPr kumimoji="1" lang="ja-JP" altLang="en-US" smtClean="0"/>
              <a:t>‹#›</a:t>
            </a:fld>
            <a:endParaRPr kumimoji="1" lang="ja-JP" altLang="en-US"/>
          </a:p>
        </p:txBody>
      </p:sp>
    </p:spTree>
    <p:extLst>
      <p:ext uri="{BB962C8B-B14F-4D97-AF65-F5344CB8AC3E}">
        <p14:creationId xmlns:p14="http://schemas.microsoft.com/office/powerpoint/2010/main" val="12663735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0384F84-38B2-444A-908C-ED2AC7F48B23}" type="slidenum">
              <a:rPr kumimoji="1" lang="ja-JP" altLang="en-US" smtClean="0"/>
              <a:t>11</a:t>
            </a:fld>
            <a:endParaRPr kumimoji="1" lang="ja-JP" altLang="en-US"/>
          </a:p>
        </p:txBody>
      </p:sp>
    </p:spTree>
    <p:extLst>
      <p:ext uri="{BB962C8B-B14F-4D97-AF65-F5344CB8AC3E}">
        <p14:creationId xmlns:p14="http://schemas.microsoft.com/office/powerpoint/2010/main" val="407147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1622E67-71DB-46E5-9F21-DBBC547A2D9A}" type="datetime1">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58279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4B91E3-9E27-4A5D-A612-4619E2715D61}" type="datetime1">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3695690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5CD081-F397-4DC8-BCA9-C1FD217F251E}" type="datetime1">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333179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34DDB8-850B-4B2D-9744-74A9B0060559}" type="datetime1">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417979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5DB2A1F-10EB-4A3B-BB09-02C85FFF2D28}" type="datetime1">
              <a:rPr kumimoji="1" lang="ja-JP" altLang="en-US" smtClean="0"/>
              <a:t>2018/3/14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71385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55ECED-BF36-4AB5-8817-8FA6D048C840}" type="datetime1">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90202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67225FA-6D1E-4DF7-94DB-D11989E42F5D}" type="datetime1">
              <a:rPr kumimoji="1" lang="ja-JP" altLang="en-US" smtClean="0"/>
              <a:t>2018/3/14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125939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EF40F83-029D-4EE9-8BD7-36EBA1D5479A}" type="datetime1">
              <a:rPr kumimoji="1" lang="ja-JP" altLang="en-US" smtClean="0"/>
              <a:t>2018/3/14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375615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0EFD1-4383-4517-BE95-78848FC14E5A}" type="datetime1">
              <a:rPr kumimoji="1" lang="ja-JP" altLang="en-US" smtClean="0"/>
              <a:t>2018/3/14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260399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AEC96A-72B9-4A70-BC95-E817A5EBE635}" type="datetime1">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45294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682CF6A-0EC5-4A13-81A1-B195F83F18D0}" type="datetime1">
              <a:rPr kumimoji="1" lang="ja-JP" altLang="en-US" smtClean="0"/>
              <a:t>2018/3/14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2450657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BFEBE-F4EA-427A-949D-452231DC7AC9}" type="datetime1">
              <a:rPr kumimoji="1" lang="ja-JP" altLang="en-US" smtClean="0"/>
              <a:t>2018/3/14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1966E-12DE-4ABA-BC59-508A8D90B190}" type="slidenum">
              <a:rPr kumimoji="1" lang="ja-JP" altLang="en-US" smtClean="0"/>
              <a:t>‹#›</a:t>
            </a:fld>
            <a:endParaRPr kumimoji="1" lang="ja-JP" altLang="en-US"/>
          </a:p>
        </p:txBody>
      </p:sp>
    </p:spTree>
    <p:extLst>
      <p:ext uri="{BB962C8B-B14F-4D97-AF65-F5344CB8AC3E}">
        <p14:creationId xmlns:p14="http://schemas.microsoft.com/office/powerpoint/2010/main" val="1246546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5461" y="1219198"/>
            <a:ext cx="7942385" cy="2689347"/>
          </a:xfrm>
        </p:spPr>
        <p:txBody>
          <a:bodyPr>
            <a:normAutofit/>
          </a:bodyPr>
          <a:lstStyle/>
          <a:p>
            <a:r>
              <a:rPr lang="ja-JP" altLang="en-US" sz="3900" dirty="0" smtClean="0"/>
              <a:t>＜データ</a:t>
            </a:r>
            <a:r>
              <a:rPr lang="ja-JP" altLang="en-US" sz="3900" dirty="0"/>
              <a:t>の保護及び活用の</a:t>
            </a:r>
            <a:r>
              <a:rPr lang="ja-JP" altLang="en-US" sz="3900" dirty="0" smtClean="0"/>
              <a:t>問題＞</a:t>
            </a:r>
            <a:r>
              <a:rPr kumimoji="1" lang="en-US" altLang="ja-JP" sz="5800" dirty="0" smtClean="0"/>
              <a:t/>
            </a:r>
            <a:br>
              <a:rPr kumimoji="1" lang="en-US" altLang="ja-JP" sz="5800" dirty="0" smtClean="0"/>
            </a:br>
            <a:r>
              <a:rPr kumimoji="1" lang="en-US" altLang="ja-JP" sz="2000" dirty="0" smtClean="0"/>
              <a:t/>
            </a:r>
            <a:br>
              <a:rPr kumimoji="1" lang="en-US" altLang="ja-JP" sz="2000" dirty="0" smtClean="0"/>
            </a:br>
            <a:r>
              <a:rPr kumimoji="1" lang="ja-JP" altLang="en-US" sz="5800" dirty="0" smtClean="0"/>
              <a:t>データ取引契約に関する</a:t>
            </a:r>
            <a:r>
              <a:rPr kumimoji="1" lang="en-US" altLang="ja-JP" sz="5800" dirty="0" smtClean="0"/>
              <a:t/>
            </a:r>
            <a:br>
              <a:rPr kumimoji="1" lang="en-US" altLang="ja-JP" sz="5800" dirty="0" smtClean="0"/>
            </a:br>
            <a:r>
              <a:rPr kumimoji="1" lang="ja-JP" altLang="en-US" sz="5800" dirty="0" smtClean="0"/>
              <a:t>経産省ガイドライン</a:t>
            </a:r>
            <a:endParaRPr kumimoji="1" lang="ja-JP" altLang="en-US" sz="5800" dirty="0"/>
          </a:p>
        </p:txBody>
      </p:sp>
      <p:sp>
        <p:nvSpPr>
          <p:cNvPr id="3" name="サブタイトル 2"/>
          <p:cNvSpPr>
            <a:spLocks noGrp="1"/>
          </p:cNvSpPr>
          <p:nvPr>
            <p:ph type="subTitle" idx="1"/>
          </p:nvPr>
        </p:nvSpPr>
        <p:spPr>
          <a:xfrm>
            <a:off x="1143000" y="4504710"/>
            <a:ext cx="6858000" cy="1655762"/>
          </a:xfrm>
        </p:spPr>
        <p:txBody>
          <a:bodyPr>
            <a:normAutofit fontScale="77500" lnSpcReduction="20000"/>
          </a:bodyPr>
          <a:lstStyle/>
          <a:p>
            <a:endParaRPr kumimoji="1" lang="en-US" altLang="ja-JP" dirty="0" smtClean="0"/>
          </a:p>
          <a:p>
            <a:r>
              <a:rPr lang="ja-JP" altLang="en-US" dirty="0" smtClean="0"/>
              <a:t>凸版印刷</a:t>
            </a:r>
            <a:r>
              <a:rPr lang="ja-JP" altLang="en-US" dirty="0"/>
              <a:t>株式</a:t>
            </a:r>
            <a:r>
              <a:rPr lang="ja-JP" altLang="en-US" dirty="0" smtClean="0"/>
              <a:t>会社</a:t>
            </a:r>
            <a:endParaRPr lang="en-US" altLang="ja-JP" dirty="0" smtClean="0"/>
          </a:p>
          <a:p>
            <a:r>
              <a:rPr kumimoji="1" lang="ja-JP" altLang="en-US" dirty="0" smtClean="0"/>
              <a:t>法務・知的財産本部</a:t>
            </a:r>
            <a:endParaRPr kumimoji="1" lang="en-US" altLang="ja-JP" dirty="0" smtClean="0"/>
          </a:p>
          <a:p>
            <a:r>
              <a:rPr lang="ja-JP" altLang="en-US" dirty="0" smtClean="0"/>
              <a:t>中村　昌太</a:t>
            </a:r>
            <a:endParaRPr lang="en-US" altLang="ja-JP" dirty="0" smtClean="0"/>
          </a:p>
          <a:p>
            <a:r>
              <a:rPr lang="en-US" altLang="ja-JP" dirty="0" smtClean="0"/>
              <a:t>2018/3/14</a:t>
            </a:r>
          </a:p>
        </p:txBody>
      </p:sp>
      <p:sp>
        <p:nvSpPr>
          <p:cNvPr id="4" name="サブタイトル 2"/>
          <p:cNvSpPr txBox="1">
            <a:spLocks/>
          </p:cNvSpPr>
          <p:nvPr/>
        </p:nvSpPr>
        <p:spPr>
          <a:xfrm>
            <a:off x="275492" y="315972"/>
            <a:ext cx="1154723" cy="446026"/>
          </a:xfrm>
          <a:prstGeom prst="rect">
            <a:avLst/>
          </a:prstGeom>
        </p:spPr>
        <p:txBody>
          <a:bodyPr vert="horz" lIns="91440" tIns="45720" rIns="91440" bIns="4572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800" b="1" dirty="0" smtClean="0"/>
              <a:t>資料１</a:t>
            </a:r>
            <a:endParaRPr lang="en-US" altLang="ja-JP" sz="2800" b="1" dirty="0" smtClean="0"/>
          </a:p>
        </p:txBody>
      </p:sp>
    </p:spTree>
    <p:extLst>
      <p:ext uri="{BB962C8B-B14F-4D97-AF65-F5344CB8AC3E}">
        <p14:creationId xmlns:p14="http://schemas.microsoft.com/office/powerpoint/2010/main" val="380114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概要⑧</a:t>
            </a:r>
            <a:endParaRPr kumimoji="1" lang="ja-JP" altLang="en-US" sz="4200" dirty="0"/>
          </a:p>
        </p:txBody>
      </p:sp>
      <p:graphicFrame>
        <p:nvGraphicFramePr>
          <p:cNvPr id="5" name="表 4"/>
          <p:cNvGraphicFramePr>
            <a:graphicFrameLocks noGrp="1"/>
          </p:cNvGraphicFramePr>
          <p:nvPr>
            <p:extLst>
              <p:ext uri="{D42A27DB-BD31-4B8C-83A1-F6EECF244321}">
                <p14:modId xmlns:p14="http://schemas.microsoft.com/office/powerpoint/2010/main" val="1653467663"/>
              </p:ext>
            </p:extLst>
          </p:nvPr>
        </p:nvGraphicFramePr>
        <p:xfrm>
          <a:off x="749300" y="2008919"/>
          <a:ext cx="7937500" cy="4726769"/>
        </p:xfrm>
        <a:graphic>
          <a:graphicData uri="http://schemas.openxmlformats.org/drawingml/2006/table">
            <a:tbl>
              <a:tblPr/>
              <a:tblGrid>
                <a:gridCol w="2396029"/>
                <a:gridCol w="5541471"/>
              </a:tblGrid>
              <a:tr h="195733">
                <a:tc>
                  <a:txBody>
                    <a:bodyPr/>
                    <a:lstStyle/>
                    <a:p>
                      <a:pPr algn="ctr">
                        <a:spcAft>
                          <a:spcPts val="0"/>
                        </a:spcAft>
                      </a:pPr>
                      <a:r>
                        <a:rPr lang="ja-JP" sz="1700" kern="0" dirty="0">
                          <a:solidFill>
                            <a:srgbClr val="000000"/>
                          </a:solidFill>
                          <a:effectLst/>
                          <a:latin typeface="Century" panose="02040604050505020304" pitchFamily="18" charset="0"/>
                          <a:ea typeface="ＭＳ....."/>
                          <a:cs typeface="ＭＳ....."/>
                        </a:rPr>
                        <a:t>項目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ja-JP" sz="1700" kern="0" dirty="0">
                          <a:solidFill>
                            <a:srgbClr val="000000"/>
                          </a:solidFill>
                          <a:effectLst/>
                          <a:latin typeface="Century" panose="02040604050505020304" pitchFamily="18" charset="0"/>
                          <a:ea typeface="ＭＳ....."/>
                          <a:cs typeface="ＭＳ....."/>
                        </a:rPr>
                        <a:t>考え方の方向性</a:t>
                      </a:r>
                      <a:r>
                        <a:rPr lang="en-US" sz="1700" kern="0" dirty="0">
                          <a:solidFill>
                            <a:srgbClr val="000000"/>
                          </a:solidFill>
                          <a:effectLst/>
                          <a:latin typeface="Century" panose="02040604050505020304" pitchFamily="18" charset="0"/>
                          <a:ea typeface="ＭＳ....."/>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832823">
                <a:tc>
                  <a:txBody>
                    <a:bodyPr/>
                    <a:lstStyle/>
                    <a:p>
                      <a:pPr algn="just">
                        <a:spcAft>
                          <a:spcPts val="0"/>
                        </a:spcAft>
                      </a:pPr>
                      <a:r>
                        <a:rPr lang="ja-JP" sz="1700" kern="0" dirty="0">
                          <a:solidFill>
                            <a:srgbClr val="000000"/>
                          </a:solidFill>
                          <a:effectLst/>
                          <a:latin typeface="Century" panose="02040604050505020304" pitchFamily="18" charset="0"/>
                          <a:ea typeface="ＭＳ....."/>
                          <a:cs typeface="ＭＳ....."/>
                        </a:rPr>
                        <a:t>対価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a:cs typeface="ＭＳ....."/>
                        </a:rPr>
                        <a:t>契約における対価（代金額）にデータ取得の対価が実質的に含まれているか。代金額を定めるに当たって、データの利用権限取得に係る費用も含めて評価されているか。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8878">
                <a:tc>
                  <a:txBody>
                    <a:bodyPr/>
                    <a:lstStyle/>
                    <a:p>
                      <a:pPr algn="just">
                        <a:spcAft>
                          <a:spcPts val="0"/>
                        </a:spcAft>
                      </a:pPr>
                      <a:r>
                        <a:rPr lang="ja-JP" sz="1700" kern="0">
                          <a:solidFill>
                            <a:srgbClr val="000000"/>
                          </a:solidFill>
                          <a:effectLst/>
                          <a:latin typeface="Century" panose="02040604050505020304" pitchFamily="18" charset="0"/>
                          <a:ea typeface="ＭＳ....."/>
                          <a:cs typeface="ＭＳ....."/>
                        </a:rPr>
                        <a:t>協調領域・競争領域</a:t>
                      </a:r>
                      <a:r>
                        <a:rPr lang="en-US" sz="1700" kern="0">
                          <a:solidFill>
                            <a:srgbClr val="000000"/>
                          </a:solidFill>
                          <a:effectLst/>
                          <a:latin typeface="Century" panose="02040604050505020304" pitchFamily="18" charset="0"/>
                          <a:ea typeface="ＭＳ....."/>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a:cs typeface="ＭＳ....."/>
                        </a:rPr>
                        <a:t>データの位置付け（競争領域、協調領域）を考慮し、ノウハウ等が含まれない協調領域での利用に当たるものか。いずれかの当事者の競争領域と関連性が高いか。</a:t>
                      </a:r>
                      <a:r>
                        <a:rPr lang="en-US" sz="1700" kern="0" dirty="0">
                          <a:solidFill>
                            <a:srgbClr val="000000"/>
                          </a:solidFill>
                          <a:effectLst/>
                          <a:latin typeface="Century" panose="02040604050505020304" pitchFamily="18" charset="0"/>
                          <a:ea typeface="ＭＳ....."/>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9038">
                <a:tc>
                  <a:txBody>
                    <a:bodyPr/>
                    <a:lstStyle/>
                    <a:p>
                      <a:pPr algn="just">
                        <a:spcAft>
                          <a:spcPts val="0"/>
                        </a:spcAft>
                      </a:pPr>
                      <a:r>
                        <a:rPr lang="ja-JP" sz="1700" kern="0" dirty="0">
                          <a:solidFill>
                            <a:srgbClr val="000000"/>
                          </a:solidFill>
                          <a:effectLst/>
                          <a:latin typeface="Century" panose="02040604050505020304" pitchFamily="18" charset="0"/>
                          <a:ea typeface="ＭＳ....."/>
                          <a:cs typeface="ＭＳ....."/>
                        </a:rPr>
                        <a:t>メリット・</a:t>
                      </a:r>
                      <a:r>
                        <a:rPr lang="ja-JP" sz="1700" kern="0" dirty="0" smtClean="0">
                          <a:solidFill>
                            <a:srgbClr val="000000"/>
                          </a:solidFill>
                          <a:effectLst/>
                          <a:latin typeface="Century" panose="02040604050505020304" pitchFamily="18" charset="0"/>
                          <a:ea typeface="ＭＳ....."/>
                          <a:cs typeface="ＭＳ....."/>
                        </a:rPr>
                        <a:t>インセンティブ</a:t>
                      </a:r>
                      <a:endParaRPr lang="en-US" altLang="ja-JP" sz="1700" kern="0" dirty="0" smtClean="0">
                        <a:solidFill>
                          <a:srgbClr val="000000"/>
                        </a:solidFill>
                        <a:effectLst/>
                        <a:latin typeface="Century" panose="02040604050505020304" pitchFamily="18" charset="0"/>
                        <a:ea typeface="ＭＳ....."/>
                        <a:cs typeface="ＭＳ....."/>
                      </a:endParaRPr>
                    </a:p>
                    <a:p>
                      <a:pPr algn="just">
                        <a:spcAft>
                          <a:spcPts val="0"/>
                        </a:spcAft>
                      </a:pPr>
                      <a:r>
                        <a:rPr lang="ja-JP" sz="1700" kern="0" dirty="0" smtClean="0">
                          <a:solidFill>
                            <a:srgbClr val="000000"/>
                          </a:solidFill>
                          <a:effectLst/>
                          <a:latin typeface="Century" panose="02040604050505020304" pitchFamily="18" charset="0"/>
                          <a:ea typeface="ＭＳ....."/>
                          <a:cs typeface="ＭＳ....."/>
                        </a:rPr>
                        <a:t>提供</a:t>
                      </a:r>
                      <a:r>
                        <a:rPr lang="ja-JP" sz="1700" kern="0" dirty="0">
                          <a:solidFill>
                            <a:srgbClr val="000000"/>
                          </a:solidFill>
                          <a:effectLst/>
                          <a:latin typeface="Century" panose="02040604050505020304" pitchFamily="18" charset="0"/>
                          <a:ea typeface="ＭＳ....."/>
                          <a:cs typeface="ＭＳ....."/>
                        </a:rPr>
                        <a:t>の有無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a:cs typeface="ＭＳ....."/>
                        </a:rPr>
                        <a:t>・データを利用させることについて当事者にメリットがあるか。</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700" kern="0" dirty="0">
                          <a:solidFill>
                            <a:srgbClr val="000000"/>
                          </a:solidFill>
                          <a:effectLst/>
                          <a:latin typeface="Century" panose="02040604050505020304" pitchFamily="18" charset="0"/>
                          <a:ea typeface="ＭＳ....."/>
                          <a:cs typeface="ＭＳ....."/>
                        </a:rPr>
                        <a:t>・データを共同利用することにより、データを用いて生み出された成果のフィードバックがなされるか。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475">
                <a:tc>
                  <a:txBody>
                    <a:bodyPr/>
                    <a:lstStyle/>
                    <a:p>
                      <a:pPr algn="just">
                        <a:spcAft>
                          <a:spcPts val="0"/>
                        </a:spcAft>
                      </a:pPr>
                      <a:r>
                        <a:rPr lang="ja-JP" sz="1700" kern="100">
                          <a:solidFill>
                            <a:srgbClr val="000000"/>
                          </a:solidFill>
                          <a:effectLst/>
                          <a:latin typeface="ＭＳ ....."/>
                          <a:cs typeface="ＭＳ ....."/>
                        </a:rPr>
                        <a:t>データの必要性・有用性、自らの事業との関連性、活用能力、データの用途</a:t>
                      </a:r>
                      <a:r>
                        <a:rPr lang="en-US" sz="1700" kern="100">
                          <a:solidFill>
                            <a:srgbClr val="000000"/>
                          </a:solidFill>
                          <a:effectLst/>
                          <a:latin typeface="ＭＳ ....."/>
                          <a:cs typeface="ＭＳ ....."/>
                        </a:rPr>
                        <a:t> </a:t>
                      </a:r>
                      <a:endParaRPr lang="ja-JP" sz="1700" kern="10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ＭＳ ....."/>
                          <a:cs typeface="ＭＳ ....."/>
                        </a:rPr>
                        <a:t>当事者にとって、自らの契約履行や事業活動等のために利用の必要性や有用性を認めるデータか。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475">
                <a:tc>
                  <a:txBody>
                    <a:bodyPr/>
                    <a:lstStyle/>
                    <a:p>
                      <a:pPr algn="just">
                        <a:spcAft>
                          <a:spcPts val="0"/>
                        </a:spcAft>
                      </a:pPr>
                      <a:r>
                        <a:rPr lang="ja-JP" sz="1700" kern="100">
                          <a:solidFill>
                            <a:srgbClr val="000000"/>
                          </a:solidFill>
                          <a:effectLst/>
                          <a:latin typeface="ＭＳ ....."/>
                          <a:cs typeface="ＭＳ ....."/>
                        </a:rPr>
                        <a:t>データの公共性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ＭＳ ....."/>
                          <a:cs typeface="ＭＳ ....."/>
                        </a:rPr>
                        <a:t>公的利用に供され得る社会的価値のあるデータか（気象データ、耐震データ、医療・公衆衛生データ等）。データを広く社会に提供することが社会的要請であるといえるか。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539750" y="1563689"/>
            <a:ext cx="2533650" cy="369332"/>
          </a:xfrm>
          <a:prstGeom prst="rect">
            <a:avLst/>
          </a:prstGeom>
          <a:noFill/>
        </p:spPr>
        <p:txBody>
          <a:bodyPr wrap="square" rtlCol="0">
            <a:spAutoFit/>
          </a:bodyPr>
          <a:lstStyle/>
          <a:p>
            <a:r>
              <a:rPr kumimoji="1" lang="ja-JP" altLang="en-US" b="1" dirty="0" smtClean="0"/>
              <a:t>＜要素３＞  利用</a:t>
            </a:r>
            <a:endParaRPr kumimoji="1" lang="ja-JP" altLang="en-US" b="1" dirty="0"/>
          </a:p>
        </p:txBody>
      </p:sp>
      <p:sp>
        <p:nvSpPr>
          <p:cNvPr id="7" name="スライド番号プレースホルダー 6"/>
          <p:cNvSpPr>
            <a:spLocks noGrp="1"/>
          </p:cNvSpPr>
          <p:nvPr>
            <p:ph type="sldNum" sz="quarter" idx="12"/>
          </p:nvPr>
        </p:nvSpPr>
        <p:spPr/>
        <p:txBody>
          <a:bodyPr/>
          <a:lstStyle/>
          <a:p>
            <a:fld id="{A3A1966E-12DE-4ABA-BC59-508A8D90B190}" type="slidenum">
              <a:rPr kumimoji="1" lang="ja-JP" altLang="en-US" smtClean="0"/>
              <a:t>10</a:t>
            </a:fld>
            <a:endParaRPr kumimoji="1" lang="ja-JP" altLang="en-US"/>
          </a:p>
        </p:txBody>
      </p:sp>
    </p:spTree>
    <p:extLst>
      <p:ext uri="{BB962C8B-B14F-4D97-AF65-F5344CB8AC3E}">
        <p14:creationId xmlns:p14="http://schemas.microsoft.com/office/powerpoint/2010/main" val="413214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概要⑨</a:t>
            </a:r>
            <a:endParaRPr kumimoji="1" lang="ja-JP" altLang="en-US" sz="4200" dirty="0"/>
          </a:p>
        </p:txBody>
      </p:sp>
      <p:graphicFrame>
        <p:nvGraphicFramePr>
          <p:cNvPr id="5" name="表 4"/>
          <p:cNvGraphicFramePr>
            <a:graphicFrameLocks noGrp="1"/>
          </p:cNvGraphicFramePr>
          <p:nvPr>
            <p:extLst>
              <p:ext uri="{D42A27DB-BD31-4B8C-83A1-F6EECF244321}">
                <p14:modId xmlns:p14="http://schemas.microsoft.com/office/powerpoint/2010/main" val="3411133491"/>
              </p:ext>
            </p:extLst>
          </p:nvPr>
        </p:nvGraphicFramePr>
        <p:xfrm>
          <a:off x="736600" y="2590800"/>
          <a:ext cx="7778750" cy="3492500"/>
        </p:xfrm>
        <a:graphic>
          <a:graphicData uri="http://schemas.openxmlformats.org/drawingml/2006/table">
            <a:tbl>
              <a:tblPr/>
              <a:tblGrid>
                <a:gridCol w="2348108"/>
                <a:gridCol w="5430642"/>
              </a:tblGrid>
              <a:tr h="249464">
                <a:tc>
                  <a:txBody>
                    <a:bodyPr/>
                    <a:lstStyle/>
                    <a:p>
                      <a:pPr algn="ctr">
                        <a:spcAft>
                          <a:spcPts val="0"/>
                        </a:spcAft>
                      </a:pPr>
                      <a:r>
                        <a:rPr lang="ja-JP" sz="1700" kern="0" dirty="0">
                          <a:solidFill>
                            <a:srgbClr val="000000"/>
                          </a:solidFill>
                          <a:effectLst/>
                          <a:latin typeface="Century" panose="02040604050505020304" pitchFamily="18" charset="0"/>
                          <a:ea typeface="ＭＳ Ｐゴシック" panose="020B0600070205080204" pitchFamily="50" charset="-128"/>
                          <a:cs typeface="ＭＳ....."/>
                        </a:rPr>
                        <a:t>項目</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ja-JP" sz="1700" kern="0">
                          <a:solidFill>
                            <a:srgbClr val="000000"/>
                          </a:solidFill>
                          <a:effectLst/>
                          <a:latin typeface="Century" panose="02040604050505020304" pitchFamily="18" charset="0"/>
                          <a:ea typeface="ＭＳ Ｐゴシック" panose="020B0600070205080204" pitchFamily="50" charset="-128"/>
                          <a:cs typeface="ＭＳ....."/>
                        </a:rPr>
                        <a:t>考え方の方向性</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498929">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当事者の市場における地位</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a:solidFill>
                            <a:srgbClr val="000000"/>
                          </a:solidFill>
                          <a:effectLst/>
                          <a:latin typeface="ＭＳ ....."/>
                          <a:ea typeface="ＭＳ Ｐゴシック" panose="020B0600070205080204" pitchFamily="50" charset="-128"/>
                          <a:cs typeface="ＭＳ ....."/>
                        </a:rPr>
                        <a:t>一方当事者がデータを独占している事業か。</a:t>
                      </a:r>
                      <a:r>
                        <a:rPr lang="en-US" sz="1700" kern="100">
                          <a:solidFill>
                            <a:srgbClr val="000000"/>
                          </a:solidFill>
                          <a:effectLst/>
                          <a:latin typeface="ＭＳ ....."/>
                          <a:ea typeface="ＭＳ Ｐゴシック" panose="020B0600070205080204" pitchFamily="50" charset="-128"/>
                          <a:cs typeface="ＭＳ ....."/>
                        </a:rPr>
                        <a:t> </a:t>
                      </a:r>
                      <a:endParaRPr lang="ja-JP" sz="1700" kern="10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857">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取引先変更の可能性、当事者と取引することの必要性</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データを求める当事者にとって、取引先を変更することが困難か。</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403">
                <a:tc>
                  <a:txBody>
                    <a:bodyPr/>
                    <a:lstStyle/>
                    <a:p>
                      <a:pPr algn="just">
                        <a:spcAft>
                          <a:spcPts val="0"/>
                        </a:spcAft>
                      </a:pPr>
                      <a:r>
                        <a:rPr lang="ja-JP" sz="1700" kern="100">
                          <a:solidFill>
                            <a:srgbClr val="000000"/>
                          </a:solidFill>
                          <a:effectLst/>
                          <a:latin typeface="ＭＳ ....."/>
                          <a:ea typeface="ＭＳ Ｐゴシック" panose="020B0600070205080204" pitchFamily="50" charset="-128"/>
                          <a:cs typeface="ＭＳ ....."/>
                        </a:rPr>
                        <a:t>当事者の関係性</a:t>
                      </a:r>
                      <a:r>
                        <a:rPr lang="en-US" sz="1700" kern="100">
                          <a:solidFill>
                            <a:srgbClr val="000000"/>
                          </a:solidFill>
                          <a:effectLst/>
                          <a:latin typeface="ＭＳ ....."/>
                          <a:ea typeface="ＭＳ Ｐゴシック" panose="020B0600070205080204" pitchFamily="50" charset="-128"/>
                          <a:cs typeface="ＭＳ ....."/>
                        </a:rPr>
                        <a:t> </a:t>
                      </a:r>
                      <a:endParaRPr lang="ja-JP" sz="1700" kern="10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当事者間の事業規模の格差、取引の対象となるサービスの需給関係等。</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000">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商慣習</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当該取引に関連する商習慣の内容。</a:t>
                      </a:r>
                      <a:r>
                        <a:rPr lang="en-US" sz="1700" kern="100" dirty="0">
                          <a:solidFill>
                            <a:srgbClr val="000000"/>
                          </a:solidFill>
                          <a:effectLst/>
                          <a:latin typeface="ＭＳ ....."/>
                          <a:ea typeface="ＭＳ Ｐゴシック" panose="020B0600070205080204" pitchFamily="50" charset="-128"/>
                          <a:cs typeface="ＭＳ ....."/>
                        </a:rPr>
                        <a:t> </a:t>
                      </a:r>
                      <a:endParaRPr lang="ja-JP" sz="1700" kern="100" dirty="0">
                        <a:solidFill>
                          <a:srgbClr val="000000"/>
                        </a:solidFill>
                        <a:effectLst/>
                        <a:latin typeface="ＭＳ ....."/>
                        <a:cs typeface="ＭＳ ....."/>
                      </a:endParaRPr>
                    </a:p>
                    <a:p>
                      <a:pPr algn="just">
                        <a:spcAft>
                          <a:spcPts val="0"/>
                        </a:spcAft>
                      </a:pPr>
                      <a:r>
                        <a:rPr lang="ja-JP" sz="1700" kern="100" dirty="0">
                          <a:solidFill>
                            <a:srgbClr val="000000"/>
                          </a:solidFill>
                          <a:effectLst/>
                          <a:latin typeface="ＭＳ ....."/>
                          <a:ea typeface="ＭＳ Ｐゴシック" panose="020B0600070205080204" pitchFamily="50" charset="-128"/>
                          <a:cs typeface="ＭＳ ....."/>
                        </a:rPr>
                        <a:t>※特定の業界において、特定の当事者に取得させるのが商慣習とされているとしても、他の当事者がデータの取得が否定されているわけではない</a:t>
                      </a:r>
                      <a:endParaRPr lang="ja-JP" sz="1700" kern="100" dirty="0">
                        <a:solidFill>
                          <a:srgbClr val="000000"/>
                        </a:solidFill>
                        <a:effectLst/>
                        <a:latin typeface="ＭＳ ....."/>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539750" y="1843089"/>
            <a:ext cx="2533650" cy="369332"/>
          </a:xfrm>
          <a:prstGeom prst="rect">
            <a:avLst/>
          </a:prstGeom>
          <a:noFill/>
        </p:spPr>
        <p:txBody>
          <a:bodyPr wrap="square" rtlCol="0">
            <a:spAutoFit/>
          </a:bodyPr>
          <a:lstStyle/>
          <a:p>
            <a:r>
              <a:rPr kumimoji="1" lang="ja-JP" altLang="en-US" b="1" dirty="0" smtClean="0"/>
              <a:t>＜要素４＞ 　当事者</a:t>
            </a:r>
            <a:endParaRPr kumimoji="1" lang="ja-JP" altLang="en-US" b="1" dirty="0"/>
          </a:p>
        </p:txBody>
      </p:sp>
      <p:sp>
        <p:nvSpPr>
          <p:cNvPr id="7" name="スライド番号プレースホルダー 6"/>
          <p:cNvSpPr>
            <a:spLocks noGrp="1"/>
          </p:cNvSpPr>
          <p:nvPr>
            <p:ph type="sldNum" sz="quarter" idx="12"/>
          </p:nvPr>
        </p:nvSpPr>
        <p:spPr/>
        <p:txBody>
          <a:bodyPr/>
          <a:lstStyle/>
          <a:p>
            <a:fld id="{A3A1966E-12DE-4ABA-BC59-508A8D90B190}" type="slidenum">
              <a:rPr kumimoji="1" lang="ja-JP" altLang="en-US" smtClean="0"/>
              <a:t>11</a:t>
            </a:fld>
            <a:endParaRPr kumimoji="1" lang="ja-JP" altLang="en-US"/>
          </a:p>
        </p:txBody>
      </p:sp>
    </p:spTree>
    <p:extLst>
      <p:ext uri="{BB962C8B-B14F-4D97-AF65-F5344CB8AC3E}">
        <p14:creationId xmlns:p14="http://schemas.microsoft.com/office/powerpoint/2010/main" val="1793877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概要⑩</a:t>
            </a:r>
            <a:endParaRPr kumimoji="1" lang="ja-JP" altLang="en-US" sz="4200" dirty="0"/>
          </a:p>
        </p:txBody>
      </p:sp>
      <p:graphicFrame>
        <p:nvGraphicFramePr>
          <p:cNvPr id="7" name="表 6"/>
          <p:cNvGraphicFramePr>
            <a:graphicFrameLocks noGrp="1"/>
          </p:cNvGraphicFramePr>
          <p:nvPr>
            <p:extLst>
              <p:ext uri="{D42A27DB-BD31-4B8C-83A1-F6EECF244321}">
                <p14:modId xmlns:p14="http://schemas.microsoft.com/office/powerpoint/2010/main" val="2267860121"/>
              </p:ext>
            </p:extLst>
          </p:nvPr>
        </p:nvGraphicFramePr>
        <p:xfrm>
          <a:off x="628650" y="2184400"/>
          <a:ext cx="7886700" cy="4368799"/>
        </p:xfrm>
        <a:graphic>
          <a:graphicData uri="http://schemas.openxmlformats.org/drawingml/2006/table">
            <a:tbl>
              <a:tblPr/>
              <a:tblGrid>
                <a:gridCol w="2332755"/>
                <a:gridCol w="5553945"/>
              </a:tblGrid>
              <a:tr h="291253">
                <a:tc>
                  <a:txBody>
                    <a:bodyPr/>
                    <a:lstStyle/>
                    <a:p>
                      <a:pPr algn="ctr">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項目</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具体例</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291253">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第三者提供等の制限</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第三者提供・利用許諾の禁止、事前同意の義務付け等</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253">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加工</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加工処理や統計データ化されたデータの利用に制限</a:t>
                      </a:r>
                      <a:r>
                        <a:rPr lang="en-US" sz="1700" kern="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507">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セキュリティ</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データの暗号化を義務付け、高度な安全管理措置・セキュリティ環境の要求、守秘義務契約の締結等</a:t>
                      </a:r>
                      <a:r>
                        <a:rPr lang="en-US" sz="1700" kern="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507">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データ粒度、範囲</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営業秘密やノウハウを除去若しくは希薄化する程度にデータ内容を限定</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3760">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利用目的、利用範囲</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利用目的や範囲を制限（例えば、特定の協調領域での利用に限定、当事者において既に決まっている研究開発計画での利用に限定等）</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253">
                <a:tc>
                  <a:txBody>
                    <a:bodyPr/>
                    <a:lstStyle/>
                    <a:p>
                      <a:pPr algn="just">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期間</a:t>
                      </a:r>
                      <a:r>
                        <a:rPr lang="en-US" sz="1700" kern="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利用できる期間を制限</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3760">
                <a:tc>
                  <a:txBody>
                    <a:bodyPr/>
                    <a:lstStyle/>
                    <a:p>
                      <a:pPr algn="just">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利益分配・損失負担</a:t>
                      </a:r>
                      <a:r>
                        <a:rPr lang="en-US" sz="1700" kern="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当該データの利用により得た経済的利益（知的財産権を含む。）や被った損失についてあらかじめ合意した方式に従って分配・負担することを規定</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253">
                <a:tc>
                  <a:txBody>
                    <a:bodyPr/>
                    <a:lstStyle/>
                    <a:p>
                      <a:pPr algn="just">
                        <a:spcAft>
                          <a:spcPts val="0"/>
                        </a:spcAft>
                      </a:pPr>
                      <a:r>
                        <a:rPr lang="ja-JP" sz="1700" kern="0">
                          <a:solidFill>
                            <a:srgbClr val="000000"/>
                          </a:solidFill>
                          <a:effectLst/>
                          <a:latin typeface="Century" panose="02040604050505020304" pitchFamily="18" charset="0"/>
                          <a:ea typeface="ＭＳ ゴシック" panose="020B0609070205080204" pitchFamily="49" charset="-128"/>
                          <a:cs typeface="ＭＳ....."/>
                        </a:rPr>
                        <a:t>地域</a:t>
                      </a:r>
                      <a:r>
                        <a:rPr lang="en-US" sz="1700" kern="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0" dirty="0">
                          <a:solidFill>
                            <a:srgbClr val="000000"/>
                          </a:solidFill>
                          <a:effectLst/>
                          <a:latin typeface="Century" panose="02040604050505020304" pitchFamily="18" charset="0"/>
                          <a:ea typeface="ＭＳ ゴシック" panose="020B0609070205080204" pitchFamily="49" charset="-128"/>
                          <a:cs typeface="ＭＳ....."/>
                        </a:rPr>
                        <a:t>データを活用できる国・地域を制限</a:t>
                      </a:r>
                      <a:r>
                        <a:rPr lang="en-US" sz="1700" kern="0" dirty="0">
                          <a:solidFill>
                            <a:srgbClr val="000000"/>
                          </a:solidFill>
                          <a:effectLst/>
                          <a:latin typeface="Century" panose="02040604050505020304" pitchFamily="18" charset="0"/>
                          <a:ea typeface="ＭＳ ゴシック" panose="020B0609070205080204" pitchFamily="49" charset="-128"/>
                          <a:cs typeface="ＭＳ....."/>
                        </a:rPr>
                        <a:t> </a:t>
                      </a:r>
                      <a:endParaRPr 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テキスト ボックス 7"/>
          <p:cNvSpPr txBox="1"/>
          <p:nvPr/>
        </p:nvSpPr>
        <p:spPr>
          <a:xfrm>
            <a:off x="514350" y="1589089"/>
            <a:ext cx="5632450" cy="492443"/>
          </a:xfrm>
          <a:prstGeom prst="rect">
            <a:avLst/>
          </a:prstGeom>
          <a:noFill/>
        </p:spPr>
        <p:txBody>
          <a:bodyPr wrap="square" rtlCol="0">
            <a:spAutoFit/>
          </a:bodyPr>
          <a:lstStyle/>
          <a:p>
            <a:r>
              <a:rPr kumimoji="1" lang="ja-JP" altLang="en-US" sz="2600" b="1" dirty="0" smtClean="0"/>
              <a:t>データに関する共有条件の設定例</a:t>
            </a:r>
            <a:endParaRPr kumimoji="1" lang="ja-JP" altLang="en-US" sz="2600" b="1" dirty="0"/>
          </a:p>
        </p:txBody>
      </p:sp>
      <p:sp>
        <p:nvSpPr>
          <p:cNvPr id="9" name="スライド番号プレースホルダー 8"/>
          <p:cNvSpPr>
            <a:spLocks noGrp="1"/>
          </p:cNvSpPr>
          <p:nvPr>
            <p:ph type="sldNum" sz="quarter" idx="12"/>
          </p:nvPr>
        </p:nvSpPr>
        <p:spPr/>
        <p:txBody>
          <a:bodyPr/>
          <a:lstStyle/>
          <a:p>
            <a:fld id="{A3A1966E-12DE-4ABA-BC59-508A8D90B190}" type="slidenum">
              <a:rPr kumimoji="1" lang="ja-JP" altLang="en-US" smtClean="0"/>
              <a:t>12</a:t>
            </a:fld>
            <a:endParaRPr kumimoji="1" lang="ja-JP" altLang="en-US"/>
          </a:p>
        </p:txBody>
      </p:sp>
    </p:spTree>
    <p:extLst>
      <p:ext uri="{BB962C8B-B14F-4D97-AF65-F5344CB8AC3E}">
        <p14:creationId xmlns:p14="http://schemas.microsoft.com/office/powerpoint/2010/main" val="1728426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概要⑪</a:t>
            </a:r>
            <a:endParaRPr kumimoji="1" lang="ja-JP" altLang="en-US" sz="4200" dirty="0"/>
          </a:p>
        </p:txBody>
      </p:sp>
      <p:sp>
        <p:nvSpPr>
          <p:cNvPr id="4" name="テキスト プレースホルダー 3"/>
          <p:cNvSpPr>
            <a:spLocks noGrp="1"/>
          </p:cNvSpPr>
          <p:nvPr>
            <p:ph type="body" idx="1"/>
          </p:nvPr>
        </p:nvSpPr>
        <p:spPr>
          <a:xfrm>
            <a:off x="629841" y="1681163"/>
            <a:ext cx="6064035" cy="657224"/>
          </a:xfrm>
        </p:spPr>
        <p:txBody>
          <a:bodyPr>
            <a:noAutofit/>
          </a:bodyPr>
          <a:lstStyle/>
          <a:p>
            <a:r>
              <a:rPr kumimoji="1" lang="ja-JP" altLang="en-US" sz="2800" dirty="0" smtClean="0"/>
              <a:t>④ 「条項の作成」のポイント</a:t>
            </a:r>
            <a:endParaRPr kumimoji="1" lang="ja-JP" altLang="en-US" sz="2800" dirty="0"/>
          </a:p>
        </p:txBody>
      </p:sp>
      <p:sp>
        <p:nvSpPr>
          <p:cNvPr id="8" name="スライド番号プレースホルダー 7"/>
          <p:cNvSpPr>
            <a:spLocks noGrp="1"/>
          </p:cNvSpPr>
          <p:nvPr>
            <p:ph type="sldNum" sz="quarter" idx="12"/>
          </p:nvPr>
        </p:nvSpPr>
        <p:spPr/>
        <p:txBody>
          <a:bodyPr/>
          <a:lstStyle/>
          <a:p>
            <a:fld id="{A3A1966E-12DE-4ABA-BC59-508A8D90B190}" type="slidenum">
              <a:rPr kumimoji="1" lang="ja-JP" altLang="en-US" smtClean="0"/>
              <a:t>13</a:t>
            </a:fld>
            <a:endParaRPr kumimoji="1" lang="ja-JP" altLang="en-US"/>
          </a:p>
        </p:txBody>
      </p:sp>
      <p:sp>
        <p:nvSpPr>
          <p:cNvPr id="6" name="コンテンツ プレースホルダー 5"/>
          <p:cNvSpPr>
            <a:spLocks noGrp="1"/>
          </p:cNvSpPr>
          <p:nvPr>
            <p:ph sz="half" idx="2"/>
          </p:nvPr>
        </p:nvSpPr>
        <p:spPr>
          <a:xfrm>
            <a:off x="629842" y="2836985"/>
            <a:ext cx="7885508" cy="2475244"/>
          </a:xfrm>
        </p:spPr>
        <p:txBody>
          <a:bodyPr/>
          <a:lstStyle/>
          <a:p>
            <a:pPr marL="269875" indent="-269875">
              <a:buFont typeface="Wingdings" panose="05000000000000000000" pitchFamily="2" charset="2"/>
              <a:buChar char="Ø"/>
            </a:pPr>
            <a:r>
              <a:rPr lang="ja-JP" altLang="en-US" dirty="0" smtClean="0"/>
              <a:t>特</a:t>
            </a:r>
            <a:r>
              <a:rPr lang="ja-JP" altLang="en-US" dirty="0"/>
              <a:t>にデータの利用権限を契約に定める実務が定着していない業界や事業者では、条文ベースで契約交渉を進め、イメージの共有を図る。 </a:t>
            </a:r>
            <a:endParaRPr lang="en-US" altLang="ja-JP" dirty="0" smtClean="0"/>
          </a:p>
          <a:p>
            <a:pPr marL="269875" indent="-269875">
              <a:buNone/>
            </a:pPr>
            <a:endParaRPr lang="ja-JP" altLang="en-US" sz="1000" dirty="0"/>
          </a:p>
          <a:p>
            <a:pPr marL="269875" indent="-269875">
              <a:buFont typeface="Wingdings" panose="05000000000000000000" pitchFamily="2" charset="2"/>
              <a:buChar char="Ø"/>
            </a:pPr>
            <a:r>
              <a:rPr lang="ja-JP" altLang="en-US" dirty="0" smtClean="0"/>
              <a:t>契約書</a:t>
            </a:r>
            <a:r>
              <a:rPr lang="ja-JP" altLang="en-US" dirty="0"/>
              <a:t>別紙等を利用しながら、対象データを明確化する。 	</a:t>
            </a:r>
          </a:p>
          <a:p>
            <a:pPr marL="269875" indent="-269875">
              <a:buNone/>
            </a:pPr>
            <a:endParaRPr kumimoji="1" lang="ja-JP" altLang="en-US" dirty="0"/>
          </a:p>
        </p:txBody>
      </p:sp>
      <p:sp>
        <p:nvSpPr>
          <p:cNvPr id="9" name="コンテンツ プレースホルダー 5"/>
          <p:cNvSpPr>
            <a:spLocks noGrp="1"/>
          </p:cNvSpPr>
          <p:nvPr>
            <p:ph sz="half" idx="2"/>
          </p:nvPr>
        </p:nvSpPr>
        <p:spPr>
          <a:xfrm>
            <a:off x="629246" y="5959927"/>
            <a:ext cx="7885508" cy="498598"/>
          </a:xfrm>
        </p:spPr>
        <p:txBody>
          <a:bodyPr>
            <a:normAutofit/>
          </a:bodyPr>
          <a:lstStyle/>
          <a:p>
            <a:pPr marL="269875" indent="-269875" algn="r">
              <a:buNone/>
            </a:pPr>
            <a:r>
              <a:rPr kumimoji="1" lang="ja-JP" altLang="en-US" sz="1600" b="1" dirty="0" smtClean="0"/>
              <a:t>（以上の</a:t>
            </a:r>
            <a:r>
              <a:rPr kumimoji="1" lang="en-US" altLang="ja-JP" sz="1600" b="1" dirty="0" smtClean="0"/>
              <a:t>4</a:t>
            </a:r>
            <a:r>
              <a:rPr kumimoji="1" lang="ja-JP" altLang="en-US" sz="1600" b="1" dirty="0" smtClean="0"/>
              <a:t>段階合意形成プロセスの適用例として</a:t>
            </a:r>
            <a:r>
              <a:rPr kumimoji="1" lang="ja-JP" altLang="en-US" sz="1600" b="1" dirty="0" smtClean="0"/>
              <a:t>、</a:t>
            </a:r>
            <a:r>
              <a:rPr lang="ja-JP" altLang="en-US" sz="1600" b="1" dirty="0"/>
              <a:t>資料１の別紙：</a:t>
            </a:r>
            <a:r>
              <a:rPr lang="ja-JP" altLang="en-US" sz="1600" b="1" dirty="0" smtClean="0"/>
              <a:t>参考</a:t>
            </a:r>
            <a:r>
              <a:rPr kumimoji="1" lang="ja-JP" altLang="en-US" sz="1600" b="1" dirty="0" smtClean="0"/>
              <a:t>③</a:t>
            </a:r>
            <a:r>
              <a:rPr kumimoji="1" lang="ja-JP" altLang="en-US" sz="1600" b="1" dirty="0" smtClean="0"/>
              <a:t>）</a:t>
            </a:r>
            <a:endParaRPr kumimoji="1" lang="ja-JP" altLang="en-US" sz="1600" b="1" dirty="0"/>
          </a:p>
        </p:txBody>
      </p:sp>
    </p:spTree>
    <p:extLst>
      <p:ext uri="{BB962C8B-B14F-4D97-AF65-F5344CB8AC3E}">
        <p14:creationId xmlns:p14="http://schemas.microsoft.com/office/powerpoint/2010/main" val="2417796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概要⑫</a:t>
            </a:r>
            <a:endParaRPr kumimoji="1" lang="ja-JP" altLang="en-US" sz="4200" dirty="0"/>
          </a:p>
        </p:txBody>
      </p:sp>
      <p:sp>
        <p:nvSpPr>
          <p:cNvPr id="4" name="テキスト プレースホルダー 3"/>
          <p:cNvSpPr>
            <a:spLocks noGrp="1"/>
          </p:cNvSpPr>
          <p:nvPr>
            <p:ph type="body" idx="1"/>
          </p:nvPr>
        </p:nvSpPr>
        <p:spPr>
          <a:xfrm>
            <a:off x="629842" y="1681163"/>
            <a:ext cx="4386658" cy="439737"/>
          </a:xfrm>
        </p:spPr>
        <p:txBody>
          <a:bodyPr/>
          <a:lstStyle/>
          <a:p>
            <a:r>
              <a:rPr kumimoji="1" lang="ja-JP" altLang="en-US" dirty="0" smtClean="0"/>
              <a:t>契約における規定事項</a:t>
            </a:r>
            <a:endParaRPr kumimoji="1" lang="ja-JP" altLang="en-US" dirty="0"/>
          </a:p>
        </p:txBody>
      </p:sp>
      <p:sp>
        <p:nvSpPr>
          <p:cNvPr id="5" name="コンテンツ プレースホルダー 4"/>
          <p:cNvSpPr>
            <a:spLocks noGrp="1"/>
          </p:cNvSpPr>
          <p:nvPr>
            <p:ph sz="half" idx="2"/>
          </p:nvPr>
        </p:nvSpPr>
        <p:spPr/>
        <p:txBody>
          <a:bodyPr>
            <a:normAutofit fontScale="77500" lnSpcReduction="20000"/>
          </a:bodyPr>
          <a:lstStyle/>
          <a:p>
            <a:pPr marL="355600" indent="-355600">
              <a:buFont typeface="Wingdings" panose="05000000000000000000" pitchFamily="2" charset="2"/>
              <a:buChar char="Ø"/>
            </a:pPr>
            <a:r>
              <a:rPr lang="ja-JP" altLang="ja-JP" dirty="0"/>
              <a:t>定義</a:t>
            </a:r>
            <a:r>
              <a:rPr lang="en-US" altLang="ja-JP" dirty="0"/>
              <a:t> </a:t>
            </a:r>
            <a:r>
              <a:rPr lang="ja-JP" altLang="en-US" dirty="0" smtClean="0"/>
              <a:t>（データの特定）</a:t>
            </a:r>
            <a:endParaRPr lang="ja-JP" altLang="ja-JP" dirty="0"/>
          </a:p>
          <a:p>
            <a:pPr marL="355600" indent="-355600">
              <a:buFont typeface="Wingdings" panose="05000000000000000000" pitchFamily="2" charset="2"/>
              <a:buChar char="Ø"/>
            </a:pPr>
            <a:r>
              <a:rPr lang="ja-JP" altLang="ja-JP" dirty="0"/>
              <a:t>データの利用権限の配分</a:t>
            </a:r>
            <a:r>
              <a:rPr lang="en-US" altLang="ja-JP" dirty="0"/>
              <a:t> </a:t>
            </a:r>
            <a:endParaRPr lang="ja-JP" altLang="ja-JP" dirty="0"/>
          </a:p>
          <a:p>
            <a:pPr marL="355600" indent="-355600">
              <a:buFont typeface="Wingdings" panose="05000000000000000000" pitchFamily="2" charset="2"/>
              <a:buChar char="Ø"/>
            </a:pPr>
            <a:r>
              <a:rPr lang="ja-JP" altLang="ja-JP" dirty="0"/>
              <a:t>免責</a:t>
            </a:r>
            <a:r>
              <a:rPr lang="en-US" altLang="ja-JP" dirty="0"/>
              <a:t> </a:t>
            </a:r>
            <a:endParaRPr lang="ja-JP" altLang="ja-JP" dirty="0"/>
          </a:p>
          <a:p>
            <a:pPr marL="355600" indent="-355600">
              <a:buFont typeface="Wingdings" panose="05000000000000000000" pitchFamily="2" charset="2"/>
              <a:buChar char="Ø"/>
            </a:pPr>
            <a:r>
              <a:rPr lang="ja-JP" altLang="ja-JP" dirty="0"/>
              <a:t>継続的創出に対する非保証</a:t>
            </a:r>
            <a:r>
              <a:rPr lang="en-US" altLang="ja-JP" dirty="0"/>
              <a:t> </a:t>
            </a:r>
            <a:endParaRPr lang="ja-JP" altLang="ja-JP" dirty="0"/>
          </a:p>
          <a:p>
            <a:pPr marL="355600" indent="-355600">
              <a:buFont typeface="Wingdings" panose="05000000000000000000" pitchFamily="2" charset="2"/>
              <a:buChar char="Ø"/>
            </a:pPr>
            <a:r>
              <a:rPr lang="ja-JP" altLang="ja-JP" dirty="0"/>
              <a:t>利用条件等</a:t>
            </a:r>
            <a:r>
              <a:rPr lang="en-US" altLang="ja-JP" dirty="0"/>
              <a:t> </a:t>
            </a:r>
            <a:endParaRPr lang="ja-JP" altLang="ja-JP" dirty="0"/>
          </a:p>
          <a:p>
            <a:pPr marL="0" indent="0">
              <a:buNone/>
            </a:pPr>
            <a:r>
              <a:rPr lang="ja-JP" altLang="en-US" dirty="0" smtClean="0"/>
              <a:t>　　</a:t>
            </a:r>
            <a:r>
              <a:rPr lang="en-US" altLang="ja-JP" dirty="0" smtClean="0"/>
              <a:t>-</a:t>
            </a:r>
            <a:r>
              <a:rPr lang="ja-JP" altLang="en-US" dirty="0" smtClean="0"/>
              <a:t> </a:t>
            </a:r>
            <a:r>
              <a:rPr lang="ja-JP" altLang="ja-JP" dirty="0" smtClean="0"/>
              <a:t>事前</a:t>
            </a:r>
            <a:r>
              <a:rPr lang="ja-JP" altLang="ja-JP" dirty="0"/>
              <a:t>同意</a:t>
            </a:r>
            <a:r>
              <a:rPr lang="en-US" altLang="ja-JP" dirty="0"/>
              <a:t> </a:t>
            </a:r>
            <a:endParaRPr lang="ja-JP" altLang="ja-JP" dirty="0"/>
          </a:p>
          <a:p>
            <a:pPr marL="0" indent="0">
              <a:buNone/>
            </a:pPr>
            <a:r>
              <a:rPr lang="ja-JP" altLang="en-US" dirty="0" smtClean="0"/>
              <a:t>　　</a:t>
            </a:r>
            <a:r>
              <a:rPr lang="en-US" altLang="ja-JP" dirty="0" smtClean="0"/>
              <a:t>-</a:t>
            </a:r>
            <a:r>
              <a:rPr lang="ja-JP" altLang="en-US" dirty="0" smtClean="0"/>
              <a:t> </a:t>
            </a:r>
            <a:r>
              <a:rPr lang="ja-JP" altLang="ja-JP" dirty="0" smtClean="0"/>
              <a:t>分担</a:t>
            </a:r>
            <a:r>
              <a:rPr lang="ja-JP" altLang="ja-JP" dirty="0"/>
              <a:t>金の支払い</a:t>
            </a:r>
            <a:r>
              <a:rPr lang="en-US" altLang="ja-JP" dirty="0"/>
              <a:t> </a:t>
            </a:r>
            <a:endParaRPr lang="ja-JP" altLang="ja-JP" dirty="0"/>
          </a:p>
          <a:p>
            <a:pPr marL="355600" indent="-355600">
              <a:buFont typeface="Wingdings" panose="05000000000000000000" pitchFamily="2" charset="2"/>
              <a:buChar char="Ø"/>
            </a:pPr>
            <a:r>
              <a:rPr lang="ja-JP" altLang="ja-JP" dirty="0"/>
              <a:t>関係者が複数の場合の処理</a:t>
            </a:r>
            <a:r>
              <a:rPr lang="en-US" altLang="ja-JP" dirty="0"/>
              <a:t> </a:t>
            </a:r>
            <a:endParaRPr lang="ja-JP" altLang="ja-JP" dirty="0"/>
          </a:p>
          <a:p>
            <a:pPr marL="355600" indent="-355600">
              <a:buFont typeface="Wingdings" panose="05000000000000000000" pitchFamily="2" charset="2"/>
              <a:buChar char="Ø"/>
            </a:pPr>
            <a:r>
              <a:rPr lang="ja-JP" altLang="ja-JP" dirty="0"/>
              <a:t>データの提供等</a:t>
            </a:r>
            <a:r>
              <a:rPr lang="en-US" altLang="ja-JP" dirty="0"/>
              <a:t> </a:t>
            </a:r>
            <a:endParaRPr lang="ja-JP" altLang="ja-JP" dirty="0"/>
          </a:p>
        </p:txBody>
      </p:sp>
      <p:sp>
        <p:nvSpPr>
          <p:cNvPr id="7" name="コンテンツ プレースホルダー 6"/>
          <p:cNvSpPr>
            <a:spLocks noGrp="1"/>
          </p:cNvSpPr>
          <p:nvPr>
            <p:ph sz="quarter" idx="4"/>
          </p:nvPr>
        </p:nvSpPr>
        <p:spPr>
          <a:xfrm>
            <a:off x="4629150" y="2454275"/>
            <a:ext cx="4349750" cy="3684588"/>
          </a:xfrm>
        </p:spPr>
        <p:txBody>
          <a:bodyPr>
            <a:noAutofit/>
          </a:bodyPr>
          <a:lstStyle/>
          <a:p>
            <a:pPr marL="355600" indent="-355600">
              <a:buFont typeface="Wingdings" panose="05000000000000000000" pitchFamily="2" charset="2"/>
              <a:buChar char="Ø"/>
            </a:pPr>
            <a:r>
              <a:rPr lang="ja-JP" altLang="ja-JP" sz="2200" dirty="0"/>
              <a:t>データの形式</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データの秘密管理</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共同利用データに関する取扱い</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対象データの変更</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契約期間中におけるデータの利用権限の取決め</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契約終了時のデータの取扱い</a:t>
            </a:r>
            <a:r>
              <a:rPr lang="en-US" altLang="ja-JP" sz="2200" dirty="0"/>
              <a:t> </a:t>
            </a:r>
            <a:endParaRPr lang="ja-JP" altLang="ja-JP" sz="2200" dirty="0"/>
          </a:p>
          <a:p>
            <a:pPr marL="355600" indent="-355600">
              <a:buFont typeface="Wingdings" panose="05000000000000000000" pitchFamily="2" charset="2"/>
              <a:buChar char="Ø"/>
            </a:pPr>
            <a:r>
              <a:rPr lang="ja-JP" altLang="ja-JP" sz="2200" dirty="0"/>
              <a:t>その他</a:t>
            </a:r>
          </a:p>
        </p:txBody>
      </p:sp>
      <p:sp>
        <p:nvSpPr>
          <p:cNvPr id="8" name="スライド番号プレースホルダー 7"/>
          <p:cNvSpPr>
            <a:spLocks noGrp="1"/>
          </p:cNvSpPr>
          <p:nvPr>
            <p:ph type="sldNum" sz="quarter" idx="12"/>
          </p:nvPr>
        </p:nvSpPr>
        <p:spPr/>
        <p:txBody>
          <a:bodyPr/>
          <a:lstStyle/>
          <a:p>
            <a:fld id="{A3A1966E-12DE-4ABA-BC59-508A8D90B190}" type="slidenum">
              <a:rPr kumimoji="1" lang="ja-JP" altLang="en-US" smtClean="0"/>
              <a:t>14</a:t>
            </a:fld>
            <a:endParaRPr kumimoji="1" lang="ja-JP" altLang="en-US"/>
          </a:p>
        </p:txBody>
      </p:sp>
      <p:sp>
        <p:nvSpPr>
          <p:cNvPr id="9" name="コンテンツ プレースホルダー 5"/>
          <p:cNvSpPr txBox="1">
            <a:spLocks/>
          </p:cNvSpPr>
          <p:nvPr/>
        </p:nvSpPr>
        <p:spPr>
          <a:xfrm>
            <a:off x="629246" y="5959927"/>
            <a:ext cx="7885508" cy="4985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69875" indent="-269875" algn="r">
              <a:buNone/>
            </a:pPr>
            <a:r>
              <a:rPr lang="ja-JP" altLang="en-US" sz="1600" b="1" dirty="0" smtClean="0"/>
              <a:t>（モデル条項として</a:t>
            </a:r>
            <a:r>
              <a:rPr lang="ja-JP" altLang="en-US" sz="1600" b="1" dirty="0"/>
              <a:t>、資料１の別紙</a:t>
            </a:r>
            <a:r>
              <a:rPr lang="ja-JP" altLang="en-US" sz="1600" b="1" dirty="0" smtClean="0"/>
              <a:t>：参考</a:t>
            </a:r>
            <a:r>
              <a:rPr lang="ja-JP" altLang="en-US" sz="1600" b="1" dirty="0"/>
              <a:t>④</a:t>
            </a:r>
            <a:r>
              <a:rPr lang="ja-JP" altLang="en-US" sz="1600" b="1" dirty="0" smtClean="0"/>
              <a:t>）</a:t>
            </a:r>
            <a:endParaRPr lang="ja-JP" altLang="en-US" sz="1600" b="1" dirty="0"/>
          </a:p>
        </p:txBody>
      </p:sp>
    </p:spTree>
    <p:extLst>
      <p:ext uri="{BB962C8B-B14F-4D97-AF65-F5344CB8AC3E}">
        <p14:creationId xmlns:p14="http://schemas.microsoft.com/office/powerpoint/2010/main" val="3205047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b="1" dirty="0" smtClean="0"/>
              <a:t>データ取引推進契約ＧＬ概要①</a:t>
            </a:r>
            <a:endParaRPr kumimoji="1" lang="ja-JP" altLang="en-US" dirty="0"/>
          </a:p>
        </p:txBody>
      </p:sp>
      <p:sp>
        <p:nvSpPr>
          <p:cNvPr id="8" name="コンテンツ プレースホルダー 7"/>
          <p:cNvSpPr>
            <a:spLocks noGrp="1"/>
          </p:cNvSpPr>
          <p:nvPr>
            <p:ph idx="1"/>
          </p:nvPr>
        </p:nvSpPr>
        <p:spPr>
          <a:xfrm>
            <a:off x="628650" y="1825625"/>
            <a:ext cx="8134350" cy="4351338"/>
          </a:xfrm>
        </p:spPr>
        <p:txBody>
          <a:bodyPr/>
          <a:lstStyle/>
          <a:p>
            <a:r>
              <a:rPr kumimoji="1" lang="ja-JP" altLang="en-US" dirty="0" smtClean="0"/>
              <a:t>目的</a:t>
            </a:r>
            <a:endParaRPr kumimoji="1" lang="en-US" altLang="ja-JP" dirty="0" smtClean="0"/>
          </a:p>
          <a:p>
            <a:pPr marL="533400" lvl="0" indent="-355600">
              <a:buFont typeface="Wingdings" panose="05000000000000000000" pitchFamily="2" charset="2"/>
              <a:buChar char="Ø"/>
            </a:pPr>
            <a:r>
              <a:rPr lang="ja-JP" altLang="ja-JP" sz="2400" dirty="0"/>
              <a:t>データ取引の際の契約における検討ポイントを提示</a:t>
            </a:r>
          </a:p>
          <a:p>
            <a:pPr marL="533400" indent="-355600">
              <a:buFont typeface="Wingdings" panose="05000000000000000000" pitchFamily="2" charset="2"/>
              <a:buChar char="Ø"/>
            </a:pPr>
            <a:r>
              <a:rPr lang="ja-JP" altLang="ja-JP" sz="2400" dirty="0"/>
              <a:t>事業者間の契約合意に至る労力を減らし、予期せぬトラブルを抑止</a:t>
            </a:r>
            <a:r>
              <a:rPr lang="ja-JP" altLang="ja-JP" sz="2400" dirty="0" smtClean="0"/>
              <a:t>する</a:t>
            </a:r>
            <a:endParaRPr lang="en-US" altLang="ja-JP" sz="2400" dirty="0"/>
          </a:p>
          <a:p>
            <a:pPr marL="177800" indent="0">
              <a:buNone/>
            </a:pPr>
            <a:endParaRPr lang="en-US" altLang="ja-JP" sz="2400" dirty="0" smtClean="0"/>
          </a:p>
          <a:p>
            <a:r>
              <a:rPr lang="ja-JP" altLang="en-US" dirty="0" smtClean="0"/>
              <a:t>適用対象</a:t>
            </a:r>
            <a:endParaRPr lang="en-US" altLang="ja-JP" dirty="0" smtClean="0"/>
          </a:p>
          <a:p>
            <a:pPr marL="0" indent="0">
              <a:buNone/>
            </a:pPr>
            <a:r>
              <a:rPr lang="ja-JP" altLang="en-US" sz="2400" dirty="0" smtClean="0"/>
              <a:t>ビッグデータ</a:t>
            </a:r>
            <a:r>
              <a:rPr lang="ja-JP" altLang="en-US" sz="2400" dirty="0"/>
              <a:t>を利活用した商品開発やサービスの付加価値向上、組織の課題解決等を目的とした取引を</a:t>
            </a:r>
            <a:r>
              <a:rPr lang="ja-JP" altLang="en-US" sz="2400" dirty="0" smtClean="0"/>
              <a:t>想定</a:t>
            </a:r>
            <a:endParaRPr lang="en-US" altLang="ja-JP" sz="2400" dirty="0" smtClean="0"/>
          </a:p>
          <a:p>
            <a:pPr marL="177800" indent="-177800">
              <a:buNone/>
            </a:pPr>
            <a:r>
              <a:rPr lang="ja-JP" altLang="en-US" sz="2400" dirty="0" smtClean="0"/>
              <a:t>（</a:t>
            </a:r>
            <a:r>
              <a:rPr lang="en-US" altLang="ja-JP" sz="2400" dirty="0" smtClean="0"/>
              <a:t>Web</a:t>
            </a:r>
            <a:r>
              <a:rPr lang="ja-JP" altLang="en-US" sz="2400" dirty="0" smtClean="0"/>
              <a:t>サイトにおける行動履歴等。個人情報、ｺﾝﾃﾝﾂﾋﾞｼﾞﾈｽは想定外）</a:t>
            </a:r>
            <a:endParaRPr lang="ja-JP" altLang="en-US" sz="2400" dirty="0"/>
          </a:p>
        </p:txBody>
      </p:sp>
      <p:sp>
        <p:nvSpPr>
          <p:cNvPr id="9" name="スライド番号プレースホルダー 8"/>
          <p:cNvSpPr>
            <a:spLocks noGrp="1"/>
          </p:cNvSpPr>
          <p:nvPr>
            <p:ph type="sldNum" sz="quarter" idx="12"/>
          </p:nvPr>
        </p:nvSpPr>
        <p:spPr/>
        <p:txBody>
          <a:bodyPr/>
          <a:lstStyle/>
          <a:p>
            <a:fld id="{A3A1966E-12DE-4ABA-BC59-508A8D90B190}" type="slidenum">
              <a:rPr kumimoji="1" lang="ja-JP" altLang="en-US" smtClean="0"/>
              <a:t>15</a:t>
            </a:fld>
            <a:endParaRPr kumimoji="1" lang="ja-JP" altLang="en-US"/>
          </a:p>
        </p:txBody>
      </p:sp>
    </p:spTree>
    <p:extLst>
      <p:ext uri="{BB962C8B-B14F-4D97-AF65-F5344CB8AC3E}">
        <p14:creationId xmlns:p14="http://schemas.microsoft.com/office/powerpoint/2010/main" val="1028512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データ取引推進契約ＧＬ</a:t>
            </a:r>
            <a:r>
              <a:rPr lang="ja-JP" altLang="en-US" b="1" dirty="0" smtClean="0"/>
              <a:t>概要②</a:t>
            </a:r>
            <a:endParaRPr kumimoji="1" lang="ja-JP" altLang="en-US" dirty="0"/>
          </a:p>
        </p:txBody>
      </p:sp>
      <p:sp>
        <p:nvSpPr>
          <p:cNvPr id="3" name="コンテンツ プレースホルダー 2"/>
          <p:cNvSpPr>
            <a:spLocks noGrp="1"/>
          </p:cNvSpPr>
          <p:nvPr>
            <p:ph idx="1"/>
          </p:nvPr>
        </p:nvSpPr>
        <p:spPr>
          <a:xfrm>
            <a:off x="628650" y="1825625"/>
            <a:ext cx="5080488" cy="448652"/>
          </a:xfrm>
        </p:spPr>
        <p:txBody>
          <a:bodyPr>
            <a:normAutofit lnSpcReduction="10000"/>
          </a:bodyPr>
          <a:lstStyle/>
          <a:p>
            <a:r>
              <a:rPr kumimoji="1" lang="ja-JP" altLang="en-US" dirty="0" smtClean="0"/>
              <a:t>本</a:t>
            </a:r>
            <a:r>
              <a:rPr kumimoji="1" lang="en-US" altLang="ja-JP" dirty="0" smtClean="0"/>
              <a:t>GL</a:t>
            </a:r>
            <a:r>
              <a:rPr kumimoji="1" lang="ja-JP" altLang="en-US" dirty="0" smtClean="0"/>
              <a:t>が対象とする取引</a:t>
            </a:r>
            <a:endParaRPr kumimoji="1" lang="ja-JP" altLang="en-US"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16</a:t>
            </a:fld>
            <a:endParaRPr kumimoji="1" lang="ja-JP" altLang="en-US"/>
          </a:p>
        </p:txBody>
      </p:sp>
      <p:pic>
        <p:nvPicPr>
          <p:cNvPr id="5" name="図 4"/>
          <p:cNvPicPr>
            <a:picLocks noChangeAspect="1"/>
          </p:cNvPicPr>
          <p:nvPr/>
        </p:nvPicPr>
        <p:blipFill>
          <a:blip r:embed="rId2"/>
          <a:stretch>
            <a:fillRect/>
          </a:stretch>
        </p:blipFill>
        <p:spPr>
          <a:xfrm>
            <a:off x="1607727" y="2274277"/>
            <a:ext cx="4850223" cy="4572964"/>
          </a:xfrm>
          <a:prstGeom prst="rect">
            <a:avLst/>
          </a:prstGeom>
        </p:spPr>
      </p:pic>
    </p:spTree>
    <p:extLst>
      <p:ext uri="{BB962C8B-B14F-4D97-AF65-F5344CB8AC3E}">
        <p14:creationId xmlns:p14="http://schemas.microsoft.com/office/powerpoint/2010/main" val="149281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データ取引推進契約ＧＬ</a:t>
            </a:r>
            <a:r>
              <a:rPr lang="ja-JP" altLang="en-US" b="1" dirty="0" smtClean="0"/>
              <a:t>概要②</a:t>
            </a:r>
            <a:endParaRPr kumimoji="1" lang="ja-JP" altLang="en-US" dirty="0"/>
          </a:p>
        </p:txBody>
      </p:sp>
      <p:sp>
        <p:nvSpPr>
          <p:cNvPr id="3" name="コンテンツ プレースホルダー 2"/>
          <p:cNvSpPr>
            <a:spLocks noGrp="1"/>
          </p:cNvSpPr>
          <p:nvPr>
            <p:ph idx="1"/>
          </p:nvPr>
        </p:nvSpPr>
        <p:spPr>
          <a:xfrm>
            <a:off x="628650" y="1684949"/>
            <a:ext cx="7886700" cy="473075"/>
          </a:xfrm>
        </p:spPr>
        <p:txBody>
          <a:bodyPr>
            <a:normAutofit/>
          </a:bodyPr>
          <a:lstStyle/>
          <a:p>
            <a:r>
              <a:rPr kumimoji="1" lang="ja-JP" altLang="en-US" sz="2400" dirty="0" smtClean="0"/>
              <a:t>検討が望ましい契約書記載事項</a:t>
            </a:r>
            <a:endParaRPr kumimoji="1" lang="ja-JP" altLang="en-US" sz="2400"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17</a:t>
            </a:fld>
            <a:endParaRPr kumimoji="1" lang="ja-JP" altLang="en-US"/>
          </a:p>
        </p:txBody>
      </p:sp>
      <p:pic>
        <p:nvPicPr>
          <p:cNvPr id="6" name="図 5"/>
          <p:cNvPicPr>
            <a:picLocks noChangeAspect="1"/>
          </p:cNvPicPr>
          <p:nvPr/>
        </p:nvPicPr>
        <p:blipFill>
          <a:blip r:embed="rId2"/>
          <a:stretch>
            <a:fillRect/>
          </a:stretch>
        </p:blipFill>
        <p:spPr>
          <a:xfrm>
            <a:off x="2085619" y="2165250"/>
            <a:ext cx="4829600" cy="4645858"/>
          </a:xfrm>
          <a:prstGeom prst="rect">
            <a:avLst/>
          </a:prstGeom>
        </p:spPr>
      </p:pic>
    </p:spTree>
    <p:extLst>
      <p:ext uri="{BB962C8B-B14F-4D97-AF65-F5344CB8AC3E}">
        <p14:creationId xmlns:p14="http://schemas.microsoft.com/office/powerpoint/2010/main" val="2121284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データ取引推進契約ＧＬ</a:t>
            </a:r>
            <a:r>
              <a:rPr lang="ja-JP" altLang="en-US" b="1" dirty="0" smtClean="0"/>
              <a:t>概要③</a:t>
            </a:r>
            <a:endParaRPr kumimoji="1" lang="ja-JP" altLang="en-US" dirty="0"/>
          </a:p>
        </p:txBody>
      </p:sp>
      <p:sp>
        <p:nvSpPr>
          <p:cNvPr id="3" name="コンテンツ プレースホルダー 2"/>
          <p:cNvSpPr>
            <a:spLocks noGrp="1"/>
          </p:cNvSpPr>
          <p:nvPr>
            <p:ph idx="1"/>
          </p:nvPr>
        </p:nvSpPr>
        <p:spPr>
          <a:xfrm>
            <a:off x="628650" y="1564367"/>
            <a:ext cx="7886700" cy="378313"/>
          </a:xfrm>
        </p:spPr>
        <p:txBody>
          <a:bodyPr>
            <a:normAutofit fontScale="85000" lnSpcReduction="20000"/>
          </a:bodyPr>
          <a:lstStyle/>
          <a:p>
            <a:r>
              <a:rPr kumimoji="1" lang="ja-JP" altLang="en-US" dirty="0" smtClean="0"/>
              <a:t>主な条項と検討項目</a:t>
            </a:r>
            <a:endParaRPr kumimoji="1" lang="ja-JP" altLang="en-US"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18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360160619"/>
              </p:ext>
            </p:extLst>
          </p:nvPr>
        </p:nvGraphicFramePr>
        <p:xfrm>
          <a:off x="641350" y="1942680"/>
          <a:ext cx="7886700" cy="4152412"/>
        </p:xfrm>
        <a:graphic>
          <a:graphicData uri="http://schemas.openxmlformats.org/drawingml/2006/table">
            <a:tbl>
              <a:tblPr/>
              <a:tblGrid>
                <a:gridCol w="2482850"/>
                <a:gridCol w="5403850"/>
              </a:tblGrid>
              <a:tr h="316542">
                <a:tc>
                  <a:txBody>
                    <a:bodyPr/>
                    <a:lstStyle/>
                    <a:p>
                      <a:pPr algn="l">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データの内容</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提供方法</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仕様</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対象となるデータの内容や量、提供手段やフォーマット</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16542">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利用範囲・取扱条件</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目的、態様、利用期間、独占／非独占</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542">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知的財産権の権利帰属先</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データベースの著作権など知財権が認められる場合、その帰属</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671">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対価</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TW"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固定料金、従量課金、売上配分、無償</a:t>
                      </a:r>
                      <a:r>
                        <a:rPr lang="ja-JP" altLang="en-US" sz="1400" kern="100" dirty="0" err="1"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smtClean="0">
                          <a:effectLst/>
                          <a:latin typeface="ＭＳ ゴシック" panose="020B0609070205080204" pitchFamily="49" charset="-128"/>
                          <a:ea typeface="ＭＳ ゴシック" panose="020B0609070205080204" pitchFamily="49" charset="-128"/>
                          <a:cs typeface="Times New Roman" panose="02020603050405020304" pitchFamily="18" charset="0"/>
                        </a:rPr>
                        <a:t>　対価</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の見直し。</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086">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データ提供者の義務</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保証の範囲、提供機能に関する責任、提供不能の時の責任、提供不能の時の責任、クレームや紛争時の対応責任</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07">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データ受領者の義務</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データの管理、データの漏洩、クレームや紛争時の対応責任</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385">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遵守事項</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禁止事項：データの改変、加工／データの解析、分析（データの生成に関するアルゴリズムの解析等）／法令等に違反する目的又は第三者の権利を侵害する目的での利用／データ提供者の承諾なく第三者にデータをサブライセンスすること／データ提供者が不適当と判断する目的、態様での利用</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637">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その他</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不可抗力免責、契約解除／期限の利益の喪失、秘密保持　他</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コンテンツ プレースホルダー 5"/>
          <p:cNvSpPr txBox="1">
            <a:spLocks/>
          </p:cNvSpPr>
          <p:nvPr/>
        </p:nvSpPr>
        <p:spPr>
          <a:xfrm>
            <a:off x="629246" y="6192154"/>
            <a:ext cx="7885508" cy="4985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69875" indent="-269875" algn="r">
              <a:buNone/>
            </a:pPr>
            <a:r>
              <a:rPr lang="ja-JP" altLang="en-US" sz="1600" b="1" dirty="0" smtClean="0"/>
              <a:t>（参考雛形として</a:t>
            </a:r>
            <a:r>
              <a:rPr lang="ja-JP" altLang="en-US" sz="1600" b="1" dirty="0"/>
              <a:t>、資料１の別紙：参考⑤</a:t>
            </a:r>
            <a:r>
              <a:rPr lang="ja-JP" altLang="en-US" sz="1600" b="1" dirty="0" smtClean="0"/>
              <a:t>）</a:t>
            </a:r>
            <a:endParaRPr lang="ja-JP" altLang="en-US" sz="1600" b="1" dirty="0"/>
          </a:p>
        </p:txBody>
      </p:sp>
    </p:spTree>
    <p:extLst>
      <p:ext uri="{BB962C8B-B14F-4D97-AF65-F5344CB8AC3E}">
        <p14:creationId xmlns:p14="http://schemas.microsoft.com/office/powerpoint/2010/main" val="4047296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報告者の問題意識</a:t>
            </a:r>
            <a:endParaRPr kumimoji="1" lang="ja-JP" altLang="en-US" dirty="0"/>
          </a:p>
        </p:txBody>
      </p:sp>
      <p:sp>
        <p:nvSpPr>
          <p:cNvPr id="3" name="コンテンツ プレースホルダー 2"/>
          <p:cNvSpPr>
            <a:spLocks noGrp="1"/>
          </p:cNvSpPr>
          <p:nvPr>
            <p:ph idx="1"/>
          </p:nvPr>
        </p:nvSpPr>
        <p:spPr>
          <a:xfrm>
            <a:off x="628649" y="1825625"/>
            <a:ext cx="8222273" cy="4351338"/>
          </a:xfrm>
        </p:spPr>
        <p:txBody>
          <a:bodyPr>
            <a:normAutofit/>
          </a:bodyPr>
          <a:lstStyle/>
          <a:p>
            <a:pPr marL="446088" indent="-446088">
              <a:buNone/>
            </a:pPr>
            <a:r>
              <a:rPr lang="ja-JP" altLang="en-US" dirty="0" smtClean="0"/>
              <a:t>１．本ガイドラインによってデータの利活用は進むか？</a:t>
            </a:r>
            <a:endParaRPr lang="en-US" altLang="ja-JP" dirty="0" smtClean="0"/>
          </a:p>
          <a:p>
            <a:pPr marL="620713" indent="-620713">
              <a:buNone/>
            </a:pPr>
            <a:r>
              <a:rPr kumimoji="1" lang="ja-JP" altLang="en-US" sz="2400" dirty="0"/>
              <a:t>　</a:t>
            </a:r>
            <a:r>
              <a:rPr kumimoji="1" lang="ja-JP" altLang="en-US" sz="2400" dirty="0" smtClean="0"/>
              <a:t>① データの「非排他性」の考え方は、企業の取引の実態・感覚に馴染むか？</a:t>
            </a:r>
            <a:endParaRPr kumimoji="1" lang="en-US" altLang="ja-JP" sz="2400" dirty="0" smtClean="0"/>
          </a:p>
          <a:p>
            <a:pPr marL="620713" indent="-620713">
              <a:buNone/>
            </a:pPr>
            <a:endParaRPr lang="en-US" altLang="ja-JP" sz="800" dirty="0"/>
          </a:p>
          <a:p>
            <a:pPr marL="620713" indent="-620713">
              <a:buNone/>
            </a:pPr>
            <a:r>
              <a:rPr kumimoji="1" lang="ja-JP" altLang="en-US" sz="2400" dirty="0" smtClean="0"/>
              <a:t>　② 取引の発注者は、生じるデータを営業秘密・ノウハウとして囲い込みたがるのではないか？</a:t>
            </a:r>
            <a:endParaRPr kumimoji="1" lang="en-US" altLang="ja-JP" sz="2400" dirty="0" smtClean="0"/>
          </a:p>
          <a:p>
            <a:pPr marL="620713" lvl="0" indent="-620713">
              <a:buNone/>
            </a:pPr>
            <a:endParaRPr lang="en-US" altLang="ja-JP" sz="800" dirty="0">
              <a:solidFill>
                <a:prstClr val="black"/>
              </a:solidFill>
            </a:endParaRPr>
          </a:p>
          <a:p>
            <a:pPr marL="446088" indent="-446088">
              <a:buNone/>
            </a:pPr>
            <a:r>
              <a:rPr lang="ja-JP" altLang="en-US" dirty="0" smtClean="0"/>
              <a:t>２．データ利用権限の協議に応じない行為や一方的な利用権限の設定は、どのような場合に「優越的地位の濫用」にあたるか？</a:t>
            </a:r>
            <a:endParaRPr lang="en-US" altLang="ja-JP" dirty="0" smtClean="0"/>
          </a:p>
          <a:p>
            <a:pPr marL="446088" indent="-446088">
              <a:buNone/>
            </a:pPr>
            <a:r>
              <a:rPr lang="ja-JP" altLang="en-US" dirty="0"/>
              <a:t>　</a:t>
            </a:r>
            <a:r>
              <a:rPr lang="ja-JP" altLang="en-US" dirty="0" smtClean="0"/>
              <a:t>　下請法の運用にも影響するか？</a:t>
            </a:r>
            <a:endParaRPr kumimoji="1"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19</a:t>
            </a:fld>
            <a:endParaRPr kumimoji="1" lang="ja-JP" altLang="en-US"/>
          </a:p>
        </p:txBody>
      </p:sp>
    </p:spTree>
    <p:extLst>
      <p:ext uri="{BB962C8B-B14F-4D97-AF65-F5344CB8AC3E}">
        <p14:creationId xmlns:p14="http://schemas.microsoft.com/office/powerpoint/2010/main" val="738243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２つのガイドライン</a:t>
            </a:r>
            <a:endParaRPr kumimoji="1" lang="ja-JP" altLang="en-US" dirty="0"/>
          </a:p>
        </p:txBody>
      </p:sp>
      <p:sp>
        <p:nvSpPr>
          <p:cNvPr id="3" name="コンテンツ プレースホルダー 2"/>
          <p:cNvSpPr>
            <a:spLocks noGrp="1"/>
          </p:cNvSpPr>
          <p:nvPr>
            <p:ph idx="1"/>
          </p:nvPr>
        </p:nvSpPr>
        <p:spPr>
          <a:xfrm>
            <a:off x="628649" y="1699848"/>
            <a:ext cx="8105043" cy="1751590"/>
          </a:xfrm>
          <a:solidFill>
            <a:schemeClr val="bg1"/>
          </a:solidFill>
          <a:ln w="19050">
            <a:solidFill>
              <a:schemeClr val="bg2">
                <a:lumMod val="75000"/>
              </a:schemeClr>
            </a:solidFill>
          </a:ln>
          <a:effectLst>
            <a:outerShdw blurRad="50800" dist="38100" dir="2700000" algn="tl" rotWithShape="0">
              <a:prstClr val="black">
                <a:alpha val="40000"/>
              </a:prstClr>
            </a:outerShdw>
          </a:effectLst>
        </p:spPr>
        <p:txBody>
          <a:bodyPr anchor="ctr" anchorCtr="0">
            <a:normAutofit/>
          </a:bodyPr>
          <a:lstStyle/>
          <a:p>
            <a:pPr marL="0" indent="0">
              <a:buNone/>
            </a:pPr>
            <a:r>
              <a:rPr lang="ja-JP" altLang="en-US" sz="2400" b="1" dirty="0" smtClean="0"/>
              <a:t>「データ</a:t>
            </a:r>
            <a:r>
              <a:rPr lang="ja-JP" altLang="en-US" sz="2400" b="1" dirty="0"/>
              <a:t>に関する取引の推進を目的とした契約</a:t>
            </a:r>
            <a:r>
              <a:rPr lang="ja-JP" altLang="en-US" sz="2400" b="1" dirty="0" smtClean="0"/>
              <a:t>ガイドライン」</a:t>
            </a:r>
            <a:endParaRPr lang="en-US" altLang="ja-JP" sz="2400" b="1" dirty="0" smtClean="0"/>
          </a:p>
          <a:p>
            <a:pPr marL="0" indent="0">
              <a:buNone/>
            </a:pPr>
            <a:r>
              <a:rPr kumimoji="1" lang="en-US" altLang="ja-JP" sz="1800" dirty="0" smtClean="0"/>
              <a:t>2015</a:t>
            </a:r>
            <a:r>
              <a:rPr kumimoji="1" lang="ja-JP" altLang="en-US" sz="1800" dirty="0" smtClean="0"/>
              <a:t>年</a:t>
            </a:r>
            <a:r>
              <a:rPr kumimoji="1" lang="en-US" altLang="ja-JP" sz="1800" dirty="0" smtClean="0"/>
              <a:t>10</a:t>
            </a:r>
            <a:r>
              <a:rPr kumimoji="1" lang="ja-JP" altLang="en-US" sz="1800" dirty="0" smtClean="0"/>
              <a:t>月　経済産業省 商務情報政策局</a:t>
            </a:r>
            <a:endParaRPr kumimoji="1" lang="en-US" altLang="ja-JP" sz="1800" dirty="0" smtClean="0"/>
          </a:p>
          <a:p>
            <a:r>
              <a:rPr lang="ja-JP" altLang="en-US" sz="1800" dirty="0" smtClean="0"/>
              <a:t>データ</a:t>
            </a:r>
            <a:r>
              <a:rPr lang="ja-JP" altLang="en-US" sz="1800" dirty="0"/>
              <a:t>に係る権利者が当事者間において明らかであることを前提に、当該権利者が</a:t>
            </a:r>
            <a:r>
              <a:rPr lang="ja-JP" altLang="en-US" sz="1800" b="1" u="sng" dirty="0"/>
              <a:t>データを提供するための条件</a:t>
            </a:r>
            <a:r>
              <a:rPr lang="ja-JP" altLang="en-US" sz="1800" dirty="0"/>
              <a:t>やポイント等を</a:t>
            </a:r>
            <a:r>
              <a:rPr lang="ja-JP" altLang="en-US" sz="1800" dirty="0" smtClean="0"/>
              <a:t>示す</a:t>
            </a:r>
            <a:endParaRPr kumimoji="1" lang="ja-JP" altLang="en-US" sz="1800" dirty="0"/>
          </a:p>
        </p:txBody>
      </p:sp>
      <p:sp>
        <p:nvSpPr>
          <p:cNvPr id="5" name="コンテンツ プレースホルダー 2"/>
          <p:cNvSpPr txBox="1">
            <a:spLocks/>
          </p:cNvSpPr>
          <p:nvPr/>
        </p:nvSpPr>
        <p:spPr>
          <a:xfrm>
            <a:off x="628648" y="3555452"/>
            <a:ext cx="8105043" cy="1617115"/>
          </a:xfrm>
          <a:prstGeom prst="rect">
            <a:avLst/>
          </a:prstGeom>
          <a:solidFill>
            <a:schemeClr val="bg1"/>
          </a:solidFill>
          <a:ln w="19050">
            <a:solidFill>
              <a:schemeClr val="bg2">
                <a:lumMod val="75000"/>
              </a:schemeClr>
            </a:solidFill>
          </a:ln>
          <a:effectLst>
            <a:outerShdw blurRad="50800" dist="38100" dir="2700000" algn="tl" rotWithShape="0">
              <a:prstClr val="black">
                <a:alpha val="40000"/>
              </a:prstClr>
            </a:outerShdw>
          </a:effectLst>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b="1" dirty="0" smtClean="0"/>
              <a:t>「データの利用権限に関する契約ガイドライン」</a:t>
            </a:r>
            <a:endParaRPr lang="en-US" altLang="ja-JP" sz="2400" b="1" dirty="0" smtClean="0"/>
          </a:p>
          <a:p>
            <a:pPr marL="0" lvl="0" indent="0">
              <a:buNone/>
            </a:pPr>
            <a:r>
              <a:rPr lang="en-US" altLang="ja-JP" sz="1800" dirty="0" smtClean="0">
                <a:solidFill>
                  <a:prstClr val="black"/>
                </a:solidFill>
              </a:rPr>
              <a:t>2017</a:t>
            </a:r>
            <a:r>
              <a:rPr lang="ja-JP" altLang="en-US" sz="1800" dirty="0" smtClean="0">
                <a:solidFill>
                  <a:prstClr val="black"/>
                </a:solidFill>
              </a:rPr>
              <a:t>年</a:t>
            </a:r>
            <a:r>
              <a:rPr lang="en-US" altLang="ja-JP" sz="1800" dirty="0" smtClean="0">
                <a:solidFill>
                  <a:prstClr val="black"/>
                </a:solidFill>
              </a:rPr>
              <a:t>5</a:t>
            </a:r>
            <a:r>
              <a:rPr lang="ja-JP" altLang="en-US" sz="1800" dirty="0" smtClean="0">
                <a:solidFill>
                  <a:prstClr val="black"/>
                </a:solidFill>
              </a:rPr>
              <a:t>月　経済産業省ＩｏＴ推進コンソーシアム</a:t>
            </a:r>
            <a:endParaRPr lang="ja-JP" altLang="en-US" sz="1800" dirty="0">
              <a:solidFill>
                <a:prstClr val="black"/>
              </a:solidFill>
            </a:endParaRPr>
          </a:p>
          <a:p>
            <a:r>
              <a:rPr lang="ja-JP" altLang="en-US" sz="1800" dirty="0" smtClean="0"/>
              <a:t>契約</a:t>
            </a:r>
            <a:r>
              <a:rPr lang="ja-JP" altLang="en-US" sz="1800" dirty="0"/>
              <a:t>において</a:t>
            </a:r>
            <a:r>
              <a:rPr lang="ja-JP" altLang="en-US" sz="1800" b="1" u="sng" dirty="0"/>
              <a:t>データの利用権限を公平に取り決める</a:t>
            </a:r>
            <a:r>
              <a:rPr lang="ja-JP" altLang="en-US" sz="1800" dirty="0"/>
              <a:t>ための考え方を示す</a:t>
            </a:r>
          </a:p>
        </p:txBody>
      </p:sp>
      <p:sp>
        <p:nvSpPr>
          <p:cNvPr id="6" name="正方形/長方形 5"/>
          <p:cNvSpPr/>
          <p:nvPr/>
        </p:nvSpPr>
        <p:spPr>
          <a:xfrm>
            <a:off x="773723" y="5289797"/>
            <a:ext cx="7959968" cy="1384995"/>
          </a:xfrm>
          <a:prstGeom prst="rect">
            <a:avLst/>
          </a:prstGeom>
        </p:spPr>
        <p:txBody>
          <a:bodyPr wrap="square">
            <a:spAutoFit/>
          </a:bodyPr>
          <a:lstStyle/>
          <a:p>
            <a:pPr marL="363538" indent="-363538"/>
            <a:r>
              <a:rPr lang="ja-JP" altLang="en-US" sz="2800" dirty="0" smtClean="0"/>
              <a:t>⇒ いずれも、データの利活用を促進することを目的に、データの利用に関する契約項目・考え方を整理するもの</a:t>
            </a:r>
            <a:endParaRPr lang="ja-JP" altLang="en-US" sz="2800" dirty="0"/>
          </a:p>
        </p:txBody>
      </p:sp>
      <p:sp>
        <p:nvSpPr>
          <p:cNvPr id="7" name="スライド番号プレースホルダー 6"/>
          <p:cNvSpPr>
            <a:spLocks noGrp="1"/>
          </p:cNvSpPr>
          <p:nvPr>
            <p:ph type="sldNum" sz="quarter" idx="12"/>
          </p:nvPr>
        </p:nvSpPr>
        <p:spPr/>
        <p:txBody>
          <a:bodyPr/>
          <a:lstStyle/>
          <a:p>
            <a:fld id="{A3A1966E-12DE-4ABA-BC59-508A8D90B190}" type="slidenum">
              <a:rPr kumimoji="1" lang="ja-JP" altLang="en-US" smtClean="0"/>
              <a:t>2</a:t>
            </a:fld>
            <a:endParaRPr kumimoji="1" lang="ja-JP" altLang="en-US"/>
          </a:p>
        </p:txBody>
      </p:sp>
    </p:spTree>
    <p:extLst>
      <p:ext uri="{BB962C8B-B14F-4D97-AF65-F5344CB8AC3E}">
        <p14:creationId xmlns:p14="http://schemas.microsoft.com/office/powerpoint/2010/main" val="132299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a:t>
            </a:r>
            <a:r>
              <a:rPr lang="ja-JP" altLang="en-US" sz="4200" b="1" dirty="0" smtClean="0"/>
              <a:t>ＧＬ概要①</a:t>
            </a:r>
            <a:endParaRPr kumimoji="1" lang="ja-JP" altLang="en-US" sz="4200" dirty="0"/>
          </a:p>
        </p:txBody>
      </p:sp>
      <p:sp>
        <p:nvSpPr>
          <p:cNvPr id="3" name="コンテンツ プレースホルダー 2"/>
          <p:cNvSpPr>
            <a:spLocks noGrp="1"/>
          </p:cNvSpPr>
          <p:nvPr>
            <p:ph idx="1"/>
          </p:nvPr>
        </p:nvSpPr>
        <p:spPr>
          <a:xfrm>
            <a:off x="628649" y="1661502"/>
            <a:ext cx="8093320" cy="5196498"/>
          </a:xfrm>
        </p:spPr>
        <p:txBody>
          <a:bodyPr>
            <a:normAutofit fontScale="92500" lnSpcReduction="10000"/>
          </a:bodyPr>
          <a:lstStyle/>
          <a:p>
            <a:pPr marL="0" indent="0">
              <a:buNone/>
            </a:pPr>
            <a:r>
              <a:rPr lang="ja-JP" altLang="en-US" sz="3200" dirty="0" smtClean="0"/>
              <a:t>・</a:t>
            </a:r>
            <a:r>
              <a:rPr lang="ja-JP" altLang="en-US" sz="3200" dirty="0"/>
              <a:t>基本的な考え方</a:t>
            </a:r>
            <a:endParaRPr lang="en-US" altLang="ja-JP" sz="3200" dirty="0" smtClean="0"/>
          </a:p>
          <a:p>
            <a:pPr marL="0" indent="0">
              <a:buNone/>
            </a:pPr>
            <a:r>
              <a:rPr lang="ja-JP" altLang="en-US" sz="2600" u="sng" dirty="0" smtClean="0"/>
              <a:t>１．データが広く利活用に供される観点</a:t>
            </a:r>
            <a:endParaRPr lang="en-US" altLang="ja-JP" sz="2600" u="sng" dirty="0" smtClean="0"/>
          </a:p>
          <a:p>
            <a:pPr marL="984250" indent="-984250">
              <a:buNone/>
            </a:pPr>
            <a:r>
              <a:rPr lang="ja-JP" altLang="en-US" sz="2400" dirty="0" smtClean="0"/>
              <a:t>必要性：</a:t>
            </a:r>
            <a:r>
              <a:rPr lang="ja-JP" altLang="en-US" sz="2400" dirty="0"/>
              <a:t>取引で創出されるデータについては、特定の事業者において過剰に囲い込まず、取引当事者で公平に利用権限を設定し、データ利活用における</a:t>
            </a:r>
            <a:r>
              <a:rPr lang="en-US" altLang="ja-JP" sz="2400" dirty="0"/>
              <a:t>Win-Win</a:t>
            </a:r>
            <a:r>
              <a:rPr lang="ja-JP" altLang="en-US" sz="2400" dirty="0"/>
              <a:t>の関係構築を目指すことが</a:t>
            </a:r>
            <a:r>
              <a:rPr lang="ja-JP" altLang="en-US" sz="2400" dirty="0" smtClean="0"/>
              <a:t>必要</a:t>
            </a:r>
            <a:endParaRPr lang="en-US" altLang="ja-JP" sz="2600" dirty="0" smtClean="0"/>
          </a:p>
          <a:p>
            <a:pPr marL="984250" indent="-984250">
              <a:buNone/>
            </a:pPr>
            <a:r>
              <a:rPr lang="ja-JP" altLang="en-US" sz="2400" dirty="0" smtClean="0"/>
              <a:t>許容性：データは、知的財産制度により保護されるものを除き、何人も独占的な権利は有さず、広く利活用されるべきものであり、広く利活用されてこそ価値が最大限発揮され得るもの</a:t>
            </a:r>
            <a:endParaRPr lang="en-US" altLang="ja-JP" sz="2400" dirty="0" smtClean="0"/>
          </a:p>
          <a:p>
            <a:pPr marL="176213" indent="-176213">
              <a:buNone/>
            </a:pPr>
            <a:endParaRPr lang="en-US" altLang="ja-JP" sz="900" dirty="0"/>
          </a:p>
          <a:p>
            <a:pPr marL="176213" indent="-176213">
              <a:buNone/>
            </a:pPr>
            <a:r>
              <a:rPr lang="ja-JP" altLang="en-US" sz="2600" u="sng" dirty="0" smtClean="0"/>
              <a:t>２．公平･適性に利用権限を定める観点</a:t>
            </a:r>
            <a:endParaRPr lang="en-US" altLang="ja-JP" sz="2600" u="sng" dirty="0" smtClean="0"/>
          </a:p>
          <a:p>
            <a:pPr>
              <a:buFont typeface="Wingdings" panose="05000000000000000000" pitchFamily="2" charset="2"/>
              <a:buChar char="Ø"/>
            </a:pPr>
            <a:r>
              <a:rPr lang="ja-JP" altLang="ja-JP" sz="2400" dirty="0" smtClean="0"/>
              <a:t>所有権</a:t>
            </a:r>
            <a:r>
              <a:rPr lang="ja-JP" altLang="ja-JP" sz="2400" dirty="0"/>
              <a:t>の対象ではないから、最初に取得した当事者が排他的に独占するという物権的な発想は必ずしも</a:t>
            </a:r>
            <a:r>
              <a:rPr lang="ja-JP" altLang="ja-JP" sz="2400" dirty="0" smtClean="0"/>
              <a:t>なじまない</a:t>
            </a:r>
            <a:endParaRPr lang="en-US" altLang="ja-JP" sz="2400" dirty="0" smtClean="0"/>
          </a:p>
          <a:p>
            <a:pPr>
              <a:buFont typeface="Wingdings" panose="05000000000000000000" pitchFamily="2" charset="2"/>
              <a:buChar char="Ø"/>
            </a:pPr>
            <a:r>
              <a:rPr lang="ja-JP" altLang="en-US" sz="2400" dirty="0" smtClean="0"/>
              <a:t>データ</a:t>
            </a:r>
            <a:r>
              <a:rPr lang="ja-JP" altLang="en-US" sz="2400" dirty="0"/>
              <a:t>の創出に対する寄与度等を考慮し、当事者で協議して柔軟に利用条件を取り決め、利用権限を公平に定めていくことが必要</a:t>
            </a:r>
            <a:endParaRPr lang="en-US" altLang="ja-JP" sz="2400" dirty="0"/>
          </a:p>
          <a:p>
            <a:pPr marL="176213" indent="-176213">
              <a:buNone/>
            </a:pPr>
            <a:endParaRPr lang="en-US" altLang="ja-JP" sz="2600" dirty="0" smtClean="0"/>
          </a:p>
        </p:txBody>
      </p:sp>
      <p:sp>
        <p:nvSpPr>
          <p:cNvPr id="4" name="スライド番号プレースホルダー 3"/>
          <p:cNvSpPr>
            <a:spLocks noGrp="1"/>
          </p:cNvSpPr>
          <p:nvPr>
            <p:ph type="sldNum" sz="quarter" idx="12"/>
          </p:nvPr>
        </p:nvSpPr>
        <p:spPr>
          <a:xfrm>
            <a:off x="6786194" y="6414966"/>
            <a:ext cx="2057400" cy="365125"/>
          </a:xfrm>
        </p:spPr>
        <p:txBody>
          <a:bodyPr/>
          <a:lstStyle/>
          <a:p>
            <a:fld id="{A3A1966E-12DE-4ABA-BC59-508A8D90B190}" type="slidenum">
              <a:rPr kumimoji="1" lang="ja-JP" altLang="en-US" smtClean="0"/>
              <a:t>3</a:t>
            </a:fld>
            <a:endParaRPr kumimoji="1" lang="ja-JP" altLang="en-US" dirty="0"/>
          </a:p>
        </p:txBody>
      </p:sp>
    </p:spTree>
    <p:extLst>
      <p:ext uri="{BB962C8B-B14F-4D97-AF65-F5344CB8AC3E}">
        <p14:creationId xmlns:p14="http://schemas.microsoft.com/office/powerpoint/2010/main" val="80467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200" b="1" dirty="0" smtClean="0"/>
              <a:t>利用</a:t>
            </a:r>
            <a:r>
              <a:rPr lang="ja-JP" altLang="en-US" sz="4200" b="1" dirty="0"/>
              <a:t>権限に関する</a:t>
            </a:r>
            <a:r>
              <a:rPr lang="ja-JP" altLang="en-US" sz="4200" b="1" dirty="0" smtClean="0"/>
              <a:t>契約ＧＬ概要②</a:t>
            </a:r>
            <a:endParaRPr kumimoji="1" lang="ja-JP" altLang="en-US" sz="4200"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＜契約前段階における合意形成プロセス＞</a:t>
            </a:r>
            <a:endParaRPr kumimoji="1" lang="en-US" altLang="ja-JP" dirty="0" smtClean="0"/>
          </a:p>
          <a:p>
            <a:pPr marL="0" indent="0">
              <a:buNone/>
            </a:pPr>
            <a:r>
              <a:rPr lang="ja-JP" altLang="en-US" dirty="0" smtClean="0"/>
              <a:t>以下の４段階に分けてポイントを整理</a:t>
            </a:r>
            <a:endParaRPr lang="en-US" altLang="ja-JP" dirty="0" smtClean="0"/>
          </a:p>
          <a:p>
            <a:pPr marL="0" indent="0">
              <a:buNone/>
            </a:pPr>
            <a:endParaRPr lang="en-US" altLang="ja-JP" dirty="0" smtClean="0"/>
          </a:p>
          <a:p>
            <a:pPr marL="0" indent="0">
              <a:buNone/>
            </a:pPr>
            <a:r>
              <a:rPr lang="ja-JP" altLang="en-US" sz="3500" dirty="0" smtClean="0"/>
              <a:t>　</a:t>
            </a:r>
            <a:r>
              <a:rPr lang="ja-JP" altLang="en-US" sz="3500" dirty="0"/>
              <a:t>　</a:t>
            </a:r>
            <a:r>
              <a:rPr lang="ja-JP" altLang="en-US" sz="3500" dirty="0" smtClean="0"/>
              <a:t>① 申し入れ、事前確認</a:t>
            </a:r>
            <a:endParaRPr lang="en-US" altLang="ja-JP" sz="3500" dirty="0" smtClean="0"/>
          </a:p>
          <a:p>
            <a:pPr marL="0" indent="0">
              <a:buNone/>
            </a:pPr>
            <a:r>
              <a:rPr lang="ja-JP" altLang="en-US" sz="3500" dirty="0" smtClean="0"/>
              <a:t>　　② データの選定</a:t>
            </a:r>
            <a:endParaRPr lang="en-US" altLang="ja-JP" sz="3500" dirty="0" smtClean="0"/>
          </a:p>
          <a:p>
            <a:pPr marL="0" indent="0">
              <a:buNone/>
            </a:pPr>
            <a:r>
              <a:rPr kumimoji="1" lang="ja-JP" altLang="en-US" sz="3500" dirty="0" smtClean="0"/>
              <a:t>　　③ 利用権限の決定</a:t>
            </a:r>
            <a:endParaRPr kumimoji="1" lang="en-US" altLang="ja-JP" sz="3500" dirty="0" smtClean="0"/>
          </a:p>
          <a:p>
            <a:pPr marL="0" indent="0">
              <a:buNone/>
            </a:pPr>
            <a:r>
              <a:rPr lang="ja-JP" altLang="en-US" sz="3500" dirty="0" smtClean="0"/>
              <a:t>　　④ 条項の作成</a:t>
            </a:r>
            <a:endParaRPr kumimoji="1" lang="en-US" altLang="ja-JP" sz="3500"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4</a:t>
            </a:fld>
            <a:endParaRPr kumimoji="1" lang="ja-JP" altLang="en-US"/>
          </a:p>
        </p:txBody>
      </p:sp>
    </p:spTree>
    <p:extLst>
      <p:ext uri="{BB962C8B-B14F-4D97-AF65-F5344CB8AC3E}">
        <p14:creationId xmlns:p14="http://schemas.microsoft.com/office/powerpoint/2010/main" val="399458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p:cNvSpPr txBox="1">
            <a:spLocks/>
          </p:cNvSpPr>
          <p:nvPr/>
        </p:nvSpPr>
        <p:spPr>
          <a:xfrm>
            <a:off x="581025" y="3323614"/>
            <a:ext cx="8324850" cy="3415322"/>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200" dirty="0" smtClean="0"/>
              <a:t>＊競争法上の問題　</a:t>
            </a:r>
            <a:r>
              <a:rPr lang="ja-JP" altLang="en-US" sz="1600" b="1" dirty="0" smtClean="0"/>
              <a:t>（資料１の別紙：参考①</a:t>
            </a:r>
            <a:r>
              <a:rPr lang="ja-JP" altLang="en-US" sz="1600" b="1" dirty="0" smtClean="0"/>
              <a:t>、②）</a:t>
            </a:r>
            <a:endParaRPr lang="en-US" altLang="ja-JP" sz="1600" b="1" dirty="0"/>
          </a:p>
          <a:p>
            <a:r>
              <a:rPr lang="ja-JP" altLang="en-US" sz="2000" dirty="0" smtClean="0"/>
              <a:t>データ</a:t>
            </a:r>
            <a:r>
              <a:rPr lang="ja-JP" altLang="en-US" sz="2000" dirty="0"/>
              <a:t>利用権限を</a:t>
            </a:r>
            <a:r>
              <a:rPr lang="ja-JP" altLang="en-US" sz="2000" dirty="0" smtClean="0"/>
              <a:t>契約で</a:t>
            </a:r>
            <a:r>
              <a:rPr lang="ja-JP" altLang="en-US" sz="2000" dirty="0"/>
              <a:t>定める申し入れについて、当事者が相手方に対して取引上の依存関係等（優越的地位）があり、相手方の要求を受け入れざるを得ないような場合に、そのような申入れに対して、相手方が、</a:t>
            </a:r>
            <a:r>
              <a:rPr lang="ja-JP" altLang="en-US" sz="2000" u="sng" dirty="0"/>
              <a:t>利用権限の取決め（データの提供）に係る協議に一切応じず、取決めの条件として過大な負担を求めるなど、当事者が不当に不利益を強いられる場合は、競争法上の問題</a:t>
            </a:r>
            <a:r>
              <a:rPr lang="ja-JP" altLang="en-US" sz="2000" dirty="0"/>
              <a:t>が別途生じ得る</a:t>
            </a:r>
            <a:endParaRPr lang="en-US" altLang="ja-JP" sz="2000" dirty="0"/>
          </a:p>
          <a:p>
            <a:r>
              <a:rPr lang="ja-JP" altLang="en-US" sz="2000" dirty="0"/>
              <a:t>当事者が相手方である中小企業に対して、優越的地位に立っている場合には、取引の力関係を背景に</a:t>
            </a:r>
            <a:r>
              <a:rPr lang="ja-JP" altLang="en-US" sz="2000" u="sng" dirty="0"/>
              <a:t>不当な利用権限の取決めを強制し、結果として、相手方が不当に不利益を甘受せざるを得ないときも同様に競争法の問題</a:t>
            </a:r>
            <a:r>
              <a:rPr lang="ja-JP" altLang="en-US" sz="2000" dirty="0"/>
              <a:t>が生じ得るため留意を要する</a:t>
            </a:r>
            <a:endParaRPr lang="en-US" altLang="ja-JP" sz="2000" dirty="0"/>
          </a:p>
        </p:txBody>
      </p:sp>
      <p:sp>
        <p:nvSpPr>
          <p:cNvPr id="2" name="タイトル 1"/>
          <p:cNvSpPr>
            <a:spLocks noGrp="1"/>
          </p:cNvSpPr>
          <p:nvPr>
            <p:ph type="title"/>
          </p:nvPr>
        </p:nvSpPr>
        <p:spPr/>
        <p:txBody>
          <a:bodyPr/>
          <a:lstStyle/>
          <a:p>
            <a:r>
              <a:rPr lang="ja-JP" altLang="en-US" sz="4200" b="1" dirty="0" smtClean="0"/>
              <a:t>利用</a:t>
            </a:r>
            <a:r>
              <a:rPr lang="ja-JP" altLang="en-US" sz="4200" b="1" dirty="0"/>
              <a:t>権限に関する</a:t>
            </a:r>
            <a:r>
              <a:rPr lang="ja-JP" altLang="en-US" sz="4200" b="1" dirty="0" smtClean="0"/>
              <a:t>契約ＧＬ概要③</a:t>
            </a:r>
            <a:endParaRPr kumimoji="1" lang="ja-JP" altLang="en-US" sz="4200" dirty="0"/>
          </a:p>
        </p:txBody>
      </p:sp>
      <p:sp>
        <p:nvSpPr>
          <p:cNvPr id="3" name="コンテンツ プレースホルダー 2"/>
          <p:cNvSpPr>
            <a:spLocks noGrp="1"/>
          </p:cNvSpPr>
          <p:nvPr>
            <p:ph idx="1"/>
          </p:nvPr>
        </p:nvSpPr>
        <p:spPr>
          <a:xfrm>
            <a:off x="628650" y="1825626"/>
            <a:ext cx="8229600" cy="1363051"/>
          </a:xfrm>
        </p:spPr>
        <p:txBody>
          <a:bodyPr>
            <a:normAutofit fontScale="92500" lnSpcReduction="10000"/>
          </a:bodyPr>
          <a:lstStyle/>
          <a:p>
            <a:pPr marL="0" indent="0">
              <a:buNone/>
            </a:pPr>
            <a:r>
              <a:rPr lang="ja-JP" altLang="en-US" dirty="0"/>
              <a:t>①</a:t>
            </a:r>
            <a:r>
              <a:rPr kumimoji="1" lang="ja-JP" altLang="en-US" dirty="0" smtClean="0"/>
              <a:t> 申し入れ、事前確認</a:t>
            </a:r>
            <a:endParaRPr kumimoji="1" lang="en-US" altLang="ja-JP" dirty="0" smtClean="0"/>
          </a:p>
          <a:p>
            <a:r>
              <a:rPr lang="ja-JP" altLang="en-US" sz="2400" dirty="0"/>
              <a:t>取引に関連してデータの創出が見込まれるときには、契約を行う事業者は、契約前段階において、取引に関連するデータの利用権限を契約に定める</a:t>
            </a:r>
            <a:r>
              <a:rPr lang="ja-JP" altLang="en-US" sz="2400" dirty="0" smtClean="0"/>
              <a:t>ことに</a:t>
            </a:r>
            <a:r>
              <a:rPr lang="ja-JP" altLang="en-US" sz="2400" dirty="0"/>
              <a:t>ついて相互に確認して</a:t>
            </a:r>
            <a:r>
              <a:rPr lang="ja-JP" altLang="en-US" sz="2400" dirty="0" smtClean="0"/>
              <a:t>おく</a:t>
            </a:r>
            <a:endParaRPr lang="en-US" altLang="ja-JP" sz="2400" dirty="0" smtClean="0"/>
          </a:p>
        </p:txBody>
      </p:sp>
      <p:sp>
        <p:nvSpPr>
          <p:cNvPr id="9" name="スライド番号プレースホルダー 8"/>
          <p:cNvSpPr>
            <a:spLocks noGrp="1"/>
          </p:cNvSpPr>
          <p:nvPr>
            <p:ph type="sldNum" sz="quarter" idx="12"/>
          </p:nvPr>
        </p:nvSpPr>
        <p:spPr/>
        <p:txBody>
          <a:bodyPr/>
          <a:lstStyle/>
          <a:p>
            <a:fld id="{A3A1966E-12DE-4ABA-BC59-508A8D90B190}" type="slidenum">
              <a:rPr kumimoji="1" lang="ja-JP" altLang="en-US" smtClean="0"/>
              <a:t>5</a:t>
            </a:fld>
            <a:endParaRPr kumimoji="1" lang="ja-JP" altLang="en-US"/>
          </a:p>
        </p:txBody>
      </p:sp>
    </p:spTree>
    <p:extLst>
      <p:ext uri="{BB962C8B-B14F-4D97-AF65-F5344CB8AC3E}">
        <p14:creationId xmlns:p14="http://schemas.microsoft.com/office/powerpoint/2010/main" val="342746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200" b="1" dirty="0" smtClean="0"/>
              <a:t>利用</a:t>
            </a:r>
            <a:r>
              <a:rPr lang="ja-JP" altLang="en-US" sz="4200" b="1" dirty="0"/>
              <a:t>権限に関する</a:t>
            </a:r>
            <a:r>
              <a:rPr lang="ja-JP" altLang="en-US" sz="4200" b="1" dirty="0" smtClean="0"/>
              <a:t>契約ＧＬ概要④</a:t>
            </a:r>
            <a:endParaRPr kumimoji="1" lang="ja-JP" altLang="en-US" sz="4200" dirty="0"/>
          </a:p>
        </p:txBody>
      </p:sp>
      <p:sp>
        <p:nvSpPr>
          <p:cNvPr id="3" name="コンテンツ プレースホルダー 2"/>
          <p:cNvSpPr>
            <a:spLocks noGrp="1"/>
          </p:cNvSpPr>
          <p:nvPr>
            <p:ph idx="1"/>
          </p:nvPr>
        </p:nvSpPr>
        <p:spPr>
          <a:xfrm>
            <a:off x="628650" y="1825625"/>
            <a:ext cx="8229600" cy="3076575"/>
          </a:xfrm>
        </p:spPr>
        <p:txBody>
          <a:bodyPr>
            <a:normAutofit/>
          </a:bodyPr>
          <a:lstStyle/>
          <a:p>
            <a:pPr marL="0" indent="0">
              <a:buNone/>
            </a:pPr>
            <a:r>
              <a:rPr kumimoji="1" lang="ja-JP" altLang="en-US" dirty="0" smtClean="0"/>
              <a:t>② 「データの選定」のポイント</a:t>
            </a:r>
            <a:endParaRPr kumimoji="1" lang="en-US" altLang="ja-JP" dirty="0" smtClean="0"/>
          </a:p>
          <a:p>
            <a:pPr marL="0" lvl="2" indent="0">
              <a:buNone/>
            </a:pPr>
            <a:endParaRPr lang="en-US" altLang="ja-JP" dirty="0" smtClean="0"/>
          </a:p>
          <a:p>
            <a:pPr marL="342900" lvl="2" indent="-342900">
              <a:buFont typeface="Wingdings" panose="05000000000000000000" pitchFamily="2" charset="2"/>
              <a:buChar char="Ø"/>
            </a:pPr>
            <a:r>
              <a:rPr lang="ja-JP" altLang="ja-JP" sz="2400" dirty="0" smtClean="0"/>
              <a:t>利用</a:t>
            </a:r>
            <a:r>
              <a:rPr lang="ja-JP" altLang="ja-JP" sz="2400" dirty="0"/>
              <a:t>権限を定めるデータは</a:t>
            </a:r>
            <a:r>
              <a:rPr lang="ja-JP" altLang="ja-JP" sz="2400" dirty="0" smtClean="0"/>
              <a:t>、</a:t>
            </a:r>
            <a:r>
              <a:rPr lang="ja-JP" altLang="en-US" sz="2400" dirty="0" smtClean="0"/>
              <a:t>「</a:t>
            </a:r>
            <a:r>
              <a:rPr lang="ja-JP" altLang="ja-JP" sz="2400" dirty="0" smtClean="0"/>
              <a:t>取引関連性</a:t>
            </a:r>
            <a:r>
              <a:rPr lang="ja-JP" altLang="en-US" sz="2400" dirty="0" smtClean="0"/>
              <a:t>」</a:t>
            </a:r>
            <a:r>
              <a:rPr lang="ja-JP" altLang="ja-JP" sz="2400" dirty="0" smtClean="0"/>
              <a:t>と</a:t>
            </a:r>
            <a:r>
              <a:rPr lang="ja-JP" altLang="en-US" sz="2400" dirty="0" smtClean="0"/>
              <a:t>「</a:t>
            </a:r>
            <a:r>
              <a:rPr lang="ja-JP" altLang="ja-JP" sz="2400" dirty="0" smtClean="0"/>
              <a:t>利</a:t>
            </a:r>
            <a:r>
              <a:rPr lang="ja-JP" altLang="ja-JP" sz="2400" dirty="0"/>
              <a:t>活用</a:t>
            </a:r>
            <a:r>
              <a:rPr lang="ja-JP" altLang="ja-JP" sz="2400" dirty="0" smtClean="0"/>
              <a:t>可能性</a:t>
            </a:r>
            <a:r>
              <a:rPr lang="ja-JP" altLang="en-US" sz="2400" dirty="0" smtClean="0"/>
              <a:t>」</a:t>
            </a:r>
            <a:r>
              <a:rPr lang="ja-JP" altLang="ja-JP" sz="2400" dirty="0" smtClean="0"/>
              <a:t>の</a:t>
            </a:r>
            <a:r>
              <a:rPr lang="ja-JP" altLang="ja-JP" sz="2400" dirty="0"/>
              <a:t>観点から選び出し、カタログ化等する。</a:t>
            </a:r>
            <a:r>
              <a:rPr lang="en-US" altLang="ja-JP" sz="2400" dirty="0"/>
              <a:t> </a:t>
            </a:r>
          </a:p>
          <a:p>
            <a:pPr marL="342900" lvl="2" indent="-342900">
              <a:buFont typeface="Wingdings" panose="05000000000000000000" pitchFamily="2" charset="2"/>
              <a:buChar char="Ø"/>
            </a:pPr>
            <a:r>
              <a:rPr lang="ja-JP" altLang="ja-JP" sz="2400" dirty="0" smtClean="0"/>
              <a:t>当事者間</a:t>
            </a:r>
            <a:r>
              <a:rPr lang="ja-JP" altLang="ja-JP" sz="2400" dirty="0"/>
              <a:t>で意見の相違等があるデータを明らかにする。</a:t>
            </a:r>
            <a:r>
              <a:rPr lang="en-US" altLang="ja-JP" sz="2400" dirty="0"/>
              <a:t> </a:t>
            </a:r>
            <a:endParaRPr lang="ja-JP" altLang="ja-JP" sz="2400" dirty="0"/>
          </a:p>
          <a:p>
            <a:pPr marL="355600" indent="-355600">
              <a:buFont typeface="Wingdings" panose="05000000000000000000" pitchFamily="2" charset="2"/>
              <a:buChar char="Ø"/>
            </a:pPr>
            <a:r>
              <a:rPr lang="ja-JP" altLang="ja-JP" sz="2400" dirty="0"/>
              <a:t>データを切り分けるなどして利用権限の対象とし得る範囲を探る。 </a:t>
            </a:r>
            <a:endParaRPr kumimoji="1" lang="ja-JP" altLang="en-US" sz="2400" dirty="0"/>
          </a:p>
        </p:txBody>
      </p:sp>
      <p:sp>
        <p:nvSpPr>
          <p:cNvPr id="8" name="コンテンツ プレースホルダー 2"/>
          <p:cNvSpPr txBox="1">
            <a:spLocks/>
          </p:cNvSpPr>
          <p:nvPr/>
        </p:nvSpPr>
        <p:spPr>
          <a:xfrm>
            <a:off x="603250" y="4615543"/>
            <a:ext cx="8324850" cy="1988457"/>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200" dirty="0" smtClean="0"/>
              <a:t>＊問題となりやすいデータと対処</a:t>
            </a:r>
            <a:endParaRPr lang="en-US" altLang="ja-JP" sz="1700" dirty="0"/>
          </a:p>
          <a:p>
            <a:pPr marL="0" indent="0">
              <a:buNone/>
            </a:pPr>
            <a:r>
              <a:rPr lang="ja-JP" altLang="en-US" sz="1800" dirty="0" smtClean="0"/>
              <a:t>①</a:t>
            </a:r>
            <a:r>
              <a:rPr lang="ja-JP" altLang="en-US" sz="1800" dirty="0"/>
              <a:t>複数の</a:t>
            </a:r>
            <a:r>
              <a:rPr lang="ja-JP" altLang="en-US" sz="1800" dirty="0" smtClean="0"/>
              <a:t>当事者</a:t>
            </a:r>
            <a:r>
              <a:rPr lang="en-US" altLang="ja-JP" sz="1800" dirty="0" smtClean="0"/>
              <a:t>/</a:t>
            </a:r>
            <a:r>
              <a:rPr lang="ja-JP" altLang="en-US" sz="1800" dirty="0" smtClean="0"/>
              <a:t>第三者</a:t>
            </a:r>
            <a:r>
              <a:rPr lang="ja-JP" altLang="en-US" sz="1800" dirty="0"/>
              <a:t>がデータ創出等に関わる</a:t>
            </a:r>
            <a:r>
              <a:rPr lang="ja-JP" altLang="en-US" sz="1800" dirty="0" smtClean="0"/>
              <a:t>場合　</a:t>
            </a:r>
            <a:r>
              <a:rPr lang="ja-JP" altLang="en-US" sz="1600" dirty="0" smtClean="0"/>
              <a:t>⇒ 契約に巻き込む</a:t>
            </a:r>
            <a:r>
              <a:rPr lang="en-US" altLang="ja-JP" sz="1600" dirty="0" smtClean="0"/>
              <a:t>､</a:t>
            </a:r>
            <a:r>
              <a:rPr lang="ja-JP" altLang="en-US" sz="1600" dirty="0" smtClean="0"/>
              <a:t>ﾃﾞｰﾀの分離</a:t>
            </a:r>
            <a:endParaRPr lang="en-US" altLang="ja-JP" sz="1600" dirty="0" smtClean="0"/>
          </a:p>
          <a:p>
            <a:pPr marL="0" indent="0">
              <a:buNone/>
            </a:pPr>
            <a:r>
              <a:rPr lang="ja-JP" altLang="en-US" sz="1800" dirty="0" smtClean="0"/>
              <a:t>②</a:t>
            </a:r>
            <a:r>
              <a:rPr lang="ja-JP" altLang="en-US" sz="1800" dirty="0"/>
              <a:t>営業秘密、ノウハウの</a:t>
            </a:r>
            <a:r>
              <a:rPr lang="ja-JP" altLang="en-US" sz="1800" dirty="0" smtClean="0"/>
              <a:t>場合　</a:t>
            </a:r>
            <a:r>
              <a:rPr lang="ja-JP" altLang="en-US" sz="1600" dirty="0" smtClean="0"/>
              <a:t>⇒ 秘密保持契約の締結、営業秘密部分の分離</a:t>
            </a:r>
            <a:endParaRPr lang="en-US" altLang="ja-JP" sz="1600" dirty="0" smtClean="0"/>
          </a:p>
          <a:p>
            <a:pPr marL="0" indent="0">
              <a:buNone/>
            </a:pPr>
            <a:r>
              <a:rPr lang="ja-JP" altLang="en-US" sz="1800" dirty="0" smtClean="0"/>
              <a:t>③</a:t>
            </a:r>
            <a:r>
              <a:rPr lang="ja-JP" altLang="en-US" sz="1800" dirty="0"/>
              <a:t>パーソナルデータを含む</a:t>
            </a:r>
            <a:r>
              <a:rPr lang="ja-JP" altLang="en-US" sz="1800" dirty="0" smtClean="0"/>
              <a:t>場合　</a:t>
            </a:r>
            <a:r>
              <a:rPr lang="ja-JP" altLang="en-US" sz="1600" dirty="0" smtClean="0"/>
              <a:t>⇒ 加工等により個人情報部分を分離</a:t>
            </a:r>
          </a:p>
        </p:txBody>
      </p:sp>
      <p:sp>
        <p:nvSpPr>
          <p:cNvPr id="9" name="スライド番号プレースホルダー 8"/>
          <p:cNvSpPr>
            <a:spLocks noGrp="1"/>
          </p:cNvSpPr>
          <p:nvPr>
            <p:ph type="sldNum" sz="quarter" idx="12"/>
          </p:nvPr>
        </p:nvSpPr>
        <p:spPr/>
        <p:txBody>
          <a:bodyPr/>
          <a:lstStyle/>
          <a:p>
            <a:fld id="{A3A1966E-12DE-4ABA-BC59-508A8D90B190}" type="slidenum">
              <a:rPr kumimoji="1" lang="ja-JP" altLang="en-US" smtClean="0"/>
              <a:t>6</a:t>
            </a:fld>
            <a:endParaRPr kumimoji="1" lang="ja-JP" altLang="en-US"/>
          </a:p>
        </p:txBody>
      </p:sp>
    </p:spTree>
    <p:extLst>
      <p:ext uri="{BB962C8B-B14F-4D97-AF65-F5344CB8AC3E}">
        <p14:creationId xmlns:p14="http://schemas.microsoft.com/office/powerpoint/2010/main" val="890743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200" b="1" dirty="0" smtClean="0"/>
              <a:t>利用</a:t>
            </a:r>
            <a:r>
              <a:rPr lang="ja-JP" altLang="en-US" sz="4200" b="1" dirty="0"/>
              <a:t>権限に関する</a:t>
            </a:r>
            <a:r>
              <a:rPr lang="ja-JP" altLang="en-US" sz="4200" b="1" dirty="0" smtClean="0"/>
              <a:t>契約ＧＬ概要⑤</a:t>
            </a:r>
            <a:endParaRPr kumimoji="1" lang="ja-JP" altLang="en-US" sz="4200" dirty="0"/>
          </a:p>
        </p:txBody>
      </p:sp>
      <p:sp>
        <p:nvSpPr>
          <p:cNvPr id="3" name="コンテンツ プレースホルダー 2"/>
          <p:cNvSpPr>
            <a:spLocks noGrp="1"/>
          </p:cNvSpPr>
          <p:nvPr>
            <p:ph idx="1"/>
          </p:nvPr>
        </p:nvSpPr>
        <p:spPr>
          <a:xfrm>
            <a:off x="628650" y="1825625"/>
            <a:ext cx="7886700" cy="4714875"/>
          </a:xfrm>
        </p:spPr>
        <p:txBody>
          <a:bodyPr>
            <a:normAutofit lnSpcReduction="10000"/>
          </a:bodyPr>
          <a:lstStyle/>
          <a:p>
            <a:pPr marL="0" indent="0">
              <a:buNone/>
            </a:pPr>
            <a:r>
              <a:rPr kumimoji="1" lang="ja-JP" altLang="en-US" dirty="0" smtClean="0"/>
              <a:t>③ 「利用権限の決定」のポイント</a:t>
            </a:r>
            <a:endParaRPr kumimoji="1" lang="en-US" altLang="ja-JP" dirty="0" smtClean="0"/>
          </a:p>
          <a:p>
            <a:pPr marL="0" indent="0">
              <a:buNone/>
            </a:pPr>
            <a:endParaRPr kumimoji="1" lang="en-US" altLang="ja-JP" sz="600" dirty="0" smtClean="0"/>
          </a:p>
          <a:p>
            <a:pPr marL="355600" indent="-355600">
              <a:buFont typeface="Wingdings" panose="05000000000000000000" pitchFamily="2" charset="2"/>
              <a:buChar char="Ø"/>
            </a:pPr>
            <a:r>
              <a:rPr lang="ja-JP" altLang="ja-JP" sz="2400" dirty="0" smtClean="0"/>
              <a:t>「</a:t>
            </a:r>
            <a:r>
              <a:rPr lang="ja-JP" altLang="ja-JP" sz="2400" dirty="0"/>
              <a:t>白地」から公平に判断する。</a:t>
            </a:r>
            <a:r>
              <a:rPr lang="en-US" altLang="ja-JP" sz="2400" dirty="0"/>
              <a:t> </a:t>
            </a:r>
            <a:endParaRPr lang="ja-JP" altLang="ja-JP" sz="2400" dirty="0"/>
          </a:p>
          <a:p>
            <a:pPr marL="355600" indent="-355600">
              <a:buFont typeface="Wingdings" panose="05000000000000000000" pitchFamily="2" charset="2"/>
              <a:buChar char="Ø"/>
            </a:pPr>
            <a:r>
              <a:rPr lang="ja-JP" altLang="ja-JP" sz="2400" u="sng" dirty="0" smtClean="0"/>
              <a:t>考慮</a:t>
            </a:r>
            <a:r>
              <a:rPr lang="ja-JP" altLang="ja-JP" sz="2400" u="sng" dirty="0"/>
              <a:t>要素</a:t>
            </a:r>
            <a:r>
              <a:rPr lang="ja-JP" altLang="ja-JP" sz="2400" dirty="0"/>
              <a:t>等に照らして具体的に検討していく。</a:t>
            </a:r>
            <a:r>
              <a:rPr lang="en-US" altLang="ja-JP" sz="2400" dirty="0"/>
              <a:t> </a:t>
            </a:r>
          </a:p>
          <a:p>
            <a:pPr marL="622300" indent="-622300">
              <a:buNone/>
            </a:pPr>
            <a:r>
              <a:rPr lang="ja-JP" altLang="en-US" sz="2000" b="1" dirty="0" smtClean="0">
                <a:solidFill>
                  <a:srgbClr val="0070C0"/>
                </a:solidFill>
              </a:rPr>
              <a:t>　　⇒</a:t>
            </a:r>
            <a:r>
              <a:rPr lang="ja-JP" altLang="en-US" sz="2000" b="1" dirty="0">
                <a:solidFill>
                  <a:srgbClr val="0070C0"/>
                </a:solidFill>
              </a:rPr>
              <a:t>適正かつ公平に定めるために着目すべき考慮要素と</a:t>
            </a:r>
            <a:r>
              <a:rPr lang="ja-JP" altLang="en-US" sz="2000" b="1" dirty="0" smtClean="0">
                <a:solidFill>
                  <a:srgbClr val="0070C0"/>
                </a:solidFill>
              </a:rPr>
              <a:t>、 要素</a:t>
            </a:r>
            <a:r>
              <a:rPr lang="ja-JP" altLang="en-US" sz="2000" b="1" dirty="0">
                <a:solidFill>
                  <a:srgbClr val="0070C0"/>
                </a:solidFill>
              </a:rPr>
              <a:t>毎の考え方の基本的な方向性</a:t>
            </a:r>
            <a:r>
              <a:rPr lang="ja-JP" altLang="en-US" sz="2000" b="1" dirty="0" smtClean="0">
                <a:solidFill>
                  <a:srgbClr val="0070C0"/>
                </a:solidFill>
              </a:rPr>
              <a:t>を提示（後述）</a:t>
            </a:r>
            <a:endParaRPr lang="ja-JP" altLang="ja-JP" sz="2000" b="1" dirty="0">
              <a:solidFill>
                <a:srgbClr val="0070C0"/>
              </a:solidFill>
            </a:endParaRPr>
          </a:p>
          <a:p>
            <a:pPr marL="355600" indent="-355600">
              <a:buFont typeface="Wingdings" panose="05000000000000000000" pitchFamily="2" charset="2"/>
              <a:buChar char="Ø"/>
            </a:pPr>
            <a:r>
              <a:rPr lang="ja-JP" altLang="ja-JP" sz="2400" dirty="0" smtClean="0"/>
              <a:t>利用</a:t>
            </a:r>
            <a:r>
              <a:rPr lang="ja-JP" altLang="ja-JP" sz="2400" dirty="0"/>
              <a:t>条件の設定を工夫するなどして共同利用の余地も検討する。 </a:t>
            </a:r>
            <a:endParaRPr lang="en-US" altLang="ja-JP" sz="2400" dirty="0" smtClean="0"/>
          </a:p>
          <a:p>
            <a:pPr marL="0" indent="0">
              <a:buNone/>
            </a:pPr>
            <a:endParaRPr lang="en-US" altLang="ja-JP" sz="2000" dirty="0" smtClean="0"/>
          </a:p>
          <a:p>
            <a:pPr marL="0" indent="0">
              <a:buNone/>
            </a:pPr>
            <a:r>
              <a:rPr lang="ja-JP" altLang="en-US" sz="2400" dirty="0" smtClean="0"/>
              <a:t>＊データの非排他性</a:t>
            </a:r>
            <a:endParaRPr lang="en-US" altLang="ja-JP" sz="2400" dirty="0" smtClean="0"/>
          </a:p>
          <a:p>
            <a:pPr marL="0" indent="0">
              <a:buNone/>
            </a:pPr>
            <a:r>
              <a:rPr lang="ja-JP" altLang="en-US" sz="2400" dirty="0" smtClean="0"/>
              <a:t>いずれ</a:t>
            </a:r>
            <a:r>
              <a:rPr lang="ja-JP" altLang="en-US" sz="2400" dirty="0"/>
              <a:t>かの当事者のみにデータの利用権限を認める必要はなく、検討の結果共同利用することになっても構わないし、むしろそのように調整されることが</a:t>
            </a:r>
            <a:r>
              <a:rPr lang="ja-JP" altLang="en-US" sz="2400" dirty="0" smtClean="0"/>
              <a:t>望ましい</a:t>
            </a:r>
            <a:endParaRPr kumimoji="1" lang="ja-JP" altLang="en-US" sz="2400" dirty="0"/>
          </a:p>
        </p:txBody>
      </p:sp>
      <p:sp>
        <p:nvSpPr>
          <p:cNvPr id="4" name="スライド番号プレースホルダー 3"/>
          <p:cNvSpPr>
            <a:spLocks noGrp="1"/>
          </p:cNvSpPr>
          <p:nvPr>
            <p:ph type="sldNum" sz="quarter" idx="12"/>
          </p:nvPr>
        </p:nvSpPr>
        <p:spPr/>
        <p:txBody>
          <a:bodyPr/>
          <a:lstStyle/>
          <a:p>
            <a:fld id="{A3A1966E-12DE-4ABA-BC59-508A8D90B190}" type="slidenum">
              <a:rPr kumimoji="1" lang="ja-JP" altLang="en-US" smtClean="0"/>
              <a:t>7</a:t>
            </a:fld>
            <a:endParaRPr kumimoji="1" lang="ja-JP" altLang="en-US"/>
          </a:p>
        </p:txBody>
      </p:sp>
    </p:spTree>
    <p:extLst>
      <p:ext uri="{BB962C8B-B14F-4D97-AF65-F5344CB8AC3E}">
        <p14:creationId xmlns:p14="http://schemas.microsoft.com/office/powerpoint/2010/main" val="107847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200" b="1" dirty="0" smtClean="0"/>
              <a:t>利用</a:t>
            </a:r>
            <a:r>
              <a:rPr lang="ja-JP" altLang="en-US" sz="4200" b="1" dirty="0"/>
              <a:t>権限に関する</a:t>
            </a:r>
            <a:r>
              <a:rPr lang="ja-JP" altLang="en-US" sz="4200" b="1" dirty="0" smtClean="0"/>
              <a:t>契約ＧＬ概要⑥</a:t>
            </a:r>
            <a:endParaRPr kumimoji="1" lang="ja-JP" altLang="en-US" sz="4200" dirty="0"/>
          </a:p>
        </p:txBody>
      </p:sp>
      <p:graphicFrame>
        <p:nvGraphicFramePr>
          <p:cNvPr id="6" name="表 5"/>
          <p:cNvGraphicFramePr>
            <a:graphicFrameLocks noGrp="1"/>
          </p:cNvGraphicFramePr>
          <p:nvPr>
            <p:extLst>
              <p:ext uri="{D42A27DB-BD31-4B8C-83A1-F6EECF244321}">
                <p14:modId xmlns:p14="http://schemas.microsoft.com/office/powerpoint/2010/main" val="2648225734"/>
              </p:ext>
            </p:extLst>
          </p:nvPr>
        </p:nvGraphicFramePr>
        <p:xfrm>
          <a:off x="628650" y="1955799"/>
          <a:ext cx="7886700" cy="4731696"/>
        </p:xfrm>
        <a:graphic>
          <a:graphicData uri="http://schemas.openxmlformats.org/drawingml/2006/table">
            <a:tbl>
              <a:tblPr/>
              <a:tblGrid>
                <a:gridCol w="1919479"/>
                <a:gridCol w="5967221"/>
              </a:tblGrid>
              <a:tr h="368301">
                <a:tc>
                  <a:txBody>
                    <a:bodyPr/>
                    <a:lstStyle/>
                    <a:p>
                      <a:pPr algn="ctr">
                        <a:spcAft>
                          <a:spcPts val="0"/>
                        </a:spcAft>
                      </a:pPr>
                      <a:r>
                        <a:rPr lang="ja-JP" sz="1700" kern="0" dirty="0" smtClean="0">
                          <a:solidFill>
                            <a:srgbClr val="000000"/>
                          </a:solidFill>
                          <a:effectLst/>
                          <a:latin typeface="+mn-ea"/>
                          <a:ea typeface="+mn-ea"/>
                          <a:cs typeface="ＭＳ...."/>
                        </a:rPr>
                        <a:t>項目</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c>
                  <a:txBody>
                    <a:bodyPr/>
                    <a:lstStyle/>
                    <a:p>
                      <a:pPr algn="ctr">
                        <a:spcAft>
                          <a:spcPts val="0"/>
                        </a:spcAft>
                      </a:pPr>
                      <a:r>
                        <a:rPr lang="ja-JP" sz="1700" kern="0" dirty="0">
                          <a:solidFill>
                            <a:srgbClr val="000000"/>
                          </a:solidFill>
                          <a:effectLst/>
                          <a:latin typeface="+mn-ea"/>
                          <a:ea typeface="+mn-ea"/>
                          <a:cs typeface="ＭＳ...."/>
                        </a:rPr>
                        <a:t>考え方の方向性</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r>
              <a:tr h="419100">
                <a:tc>
                  <a:txBody>
                    <a:bodyPr/>
                    <a:lstStyle/>
                    <a:p>
                      <a:pPr algn="l">
                        <a:spcAft>
                          <a:spcPts val="0"/>
                        </a:spcAft>
                      </a:pPr>
                      <a:r>
                        <a:rPr lang="ja-JP" sz="1700" kern="0" dirty="0">
                          <a:solidFill>
                            <a:srgbClr val="000000"/>
                          </a:solidFill>
                          <a:effectLst/>
                          <a:latin typeface="+mn-ea"/>
                          <a:ea typeface="+mn-ea"/>
                          <a:cs typeface="ＭＳ...."/>
                        </a:rPr>
                        <a:t>寄与度</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700" kern="0" dirty="0">
                          <a:solidFill>
                            <a:srgbClr val="000000"/>
                          </a:solidFill>
                          <a:effectLst/>
                          <a:latin typeface="+mn-ea"/>
                          <a:ea typeface="+mn-ea"/>
                          <a:cs typeface="ＭＳ...."/>
                        </a:rPr>
                        <a:t>データ創出やデータ価値等に対する技術的寄与の有無・程度。</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494">
                <a:tc>
                  <a:txBody>
                    <a:bodyPr/>
                    <a:lstStyle/>
                    <a:p>
                      <a:pPr algn="l">
                        <a:spcAft>
                          <a:spcPts val="0"/>
                        </a:spcAft>
                      </a:pPr>
                      <a:r>
                        <a:rPr lang="ja-JP" sz="1700" kern="0" dirty="0">
                          <a:solidFill>
                            <a:srgbClr val="000000"/>
                          </a:solidFill>
                          <a:effectLst/>
                          <a:latin typeface="+mn-ea"/>
                          <a:ea typeface="+mn-ea"/>
                          <a:cs typeface="ＭＳ...."/>
                        </a:rPr>
                        <a:t>コスト負担（経済的寄与度）</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700" kern="0" dirty="0">
                          <a:solidFill>
                            <a:srgbClr val="000000"/>
                          </a:solidFill>
                          <a:effectLst/>
                          <a:latin typeface="+mn-ea"/>
                          <a:ea typeface="+mn-ea"/>
                          <a:cs typeface="ＭＳ...."/>
                        </a:rPr>
                        <a:t>データ創出等に係るコスト負担の</a:t>
                      </a:r>
                      <a:r>
                        <a:rPr lang="ja-JP" sz="1700" kern="0" dirty="0" smtClean="0">
                          <a:solidFill>
                            <a:srgbClr val="000000"/>
                          </a:solidFill>
                          <a:effectLst/>
                          <a:latin typeface="+mn-ea"/>
                          <a:ea typeface="+mn-ea"/>
                          <a:cs typeface="ＭＳ...."/>
                        </a:rPr>
                        <a:t>程度</a:t>
                      </a:r>
                      <a:endParaRPr lang="en-US" altLang="ja-JP" sz="1700" kern="0" dirty="0" smtClean="0">
                        <a:solidFill>
                          <a:srgbClr val="000000"/>
                        </a:solidFill>
                        <a:effectLst/>
                        <a:latin typeface="+mn-ea"/>
                        <a:ea typeface="+mn-ea"/>
                        <a:cs typeface="ＭＳ...."/>
                      </a:endParaRPr>
                    </a:p>
                    <a:p>
                      <a:pPr algn="l">
                        <a:spcAft>
                          <a:spcPts val="0"/>
                        </a:spcAft>
                      </a:pPr>
                      <a:r>
                        <a:rPr lang="ja-JP" altLang="en-US" sz="1700" kern="0" dirty="0" smtClean="0">
                          <a:solidFill>
                            <a:srgbClr val="000000"/>
                          </a:solidFill>
                          <a:effectLst/>
                          <a:latin typeface="+mn-ea"/>
                          <a:ea typeface="+mn-ea"/>
                          <a:cs typeface="ＭＳ...."/>
                        </a:rPr>
                        <a:t>　</a:t>
                      </a:r>
                      <a:r>
                        <a:rPr lang="ja-JP" sz="1700" kern="0" dirty="0" smtClean="0">
                          <a:solidFill>
                            <a:srgbClr val="000000"/>
                          </a:solidFill>
                          <a:effectLst/>
                          <a:latin typeface="+mn-ea"/>
                          <a:ea typeface="+mn-ea"/>
                          <a:cs typeface="ＭＳ...."/>
                        </a:rPr>
                        <a:t>（</a:t>
                      </a:r>
                      <a:r>
                        <a:rPr lang="ja-JP" sz="1700" kern="0" dirty="0">
                          <a:solidFill>
                            <a:srgbClr val="000000"/>
                          </a:solidFill>
                          <a:effectLst/>
                          <a:latin typeface="+mn-ea"/>
                          <a:ea typeface="+mn-ea"/>
                          <a:cs typeface="ＭＳ...."/>
                        </a:rPr>
                        <a:t>例：センサ</a:t>
                      </a:r>
                      <a:r>
                        <a:rPr lang="ja-JP" sz="1700" kern="0" dirty="0" smtClean="0">
                          <a:solidFill>
                            <a:srgbClr val="000000"/>
                          </a:solidFill>
                          <a:effectLst/>
                          <a:latin typeface="+mn-ea"/>
                          <a:ea typeface="+mn-ea"/>
                          <a:cs typeface="ＭＳ...."/>
                        </a:rPr>
                        <a:t>取付</a:t>
                      </a:r>
                      <a:r>
                        <a:rPr lang="ja-JP" altLang="en-US" sz="1700" kern="0" dirty="0" smtClean="0">
                          <a:solidFill>
                            <a:srgbClr val="000000"/>
                          </a:solidFill>
                          <a:effectLst/>
                          <a:latin typeface="+mn-ea"/>
                          <a:ea typeface="+mn-ea"/>
                          <a:cs typeface="ＭＳ...."/>
                        </a:rPr>
                        <a:t>、データ送信等に係る費用負担</a:t>
                      </a:r>
                      <a:r>
                        <a:rPr lang="ja-JP" sz="1700" kern="0" dirty="0" smtClean="0">
                          <a:solidFill>
                            <a:srgbClr val="000000"/>
                          </a:solidFill>
                          <a:effectLst/>
                          <a:latin typeface="+mn-ea"/>
                          <a:ea typeface="+mn-ea"/>
                          <a:cs typeface="ＭＳ...."/>
                        </a:rPr>
                        <a:t>等）</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391">
                <a:tc>
                  <a:txBody>
                    <a:bodyPr/>
                    <a:lstStyle/>
                    <a:p>
                      <a:pPr algn="l">
                        <a:spcAft>
                          <a:spcPts val="0"/>
                        </a:spcAft>
                      </a:pPr>
                      <a:r>
                        <a:rPr lang="ja-JP" sz="1700" kern="0" dirty="0">
                          <a:solidFill>
                            <a:srgbClr val="000000"/>
                          </a:solidFill>
                          <a:effectLst/>
                          <a:latin typeface="+mn-ea"/>
                          <a:ea typeface="+mn-ea"/>
                          <a:cs typeface="ＭＳ...."/>
                        </a:rPr>
                        <a:t>機器所有権</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700" kern="0" dirty="0">
                          <a:solidFill>
                            <a:srgbClr val="000000"/>
                          </a:solidFill>
                          <a:effectLst/>
                          <a:latin typeface="+mn-ea"/>
                          <a:ea typeface="+mn-ea"/>
                          <a:cs typeface="ＭＳ...."/>
                        </a:rPr>
                        <a:t>データを創出等させる機器の所有権がいずれにあるか</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109">
                <a:tc>
                  <a:txBody>
                    <a:bodyPr/>
                    <a:lstStyle/>
                    <a:p>
                      <a:pPr algn="l">
                        <a:spcAft>
                          <a:spcPts val="0"/>
                        </a:spcAft>
                      </a:pPr>
                      <a:r>
                        <a:rPr lang="ja-JP" sz="1700" kern="0" dirty="0">
                          <a:solidFill>
                            <a:srgbClr val="000000"/>
                          </a:solidFill>
                          <a:effectLst/>
                          <a:latin typeface="+mn-ea"/>
                          <a:ea typeface="+mn-ea"/>
                          <a:cs typeface="ＭＳ...."/>
                        </a:rPr>
                        <a:t>施設等</a:t>
                      </a:r>
                      <a:r>
                        <a:rPr lang="en-US" sz="1700" kern="0" dirty="0">
                          <a:solidFill>
                            <a:srgbClr val="000000"/>
                          </a:solidFill>
                          <a:effectLst/>
                          <a:latin typeface="+mn-ea"/>
                          <a:ea typeface="+mn-ea"/>
                          <a:cs typeface="ＭＳ...."/>
                        </a:rPr>
                        <a:t> </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700" kern="0" dirty="0">
                          <a:solidFill>
                            <a:srgbClr val="000000"/>
                          </a:solidFill>
                          <a:effectLst/>
                          <a:latin typeface="+mn-ea"/>
                          <a:ea typeface="+mn-ea"/>
                          <a:cs typeface="ＭＳ...."/>
                        </a:rPr>
                        <a:t>データを創出する環境や施設をいずれの当事者が有し、提供するか。</a:t>
                      </a:r>
                      <a:r>
                        <a:rPr lang="en-US" sz="1700" kern="0" dirty="0">
                          <a:solidFill>
                            <a:srgbClr val="000000"/>
                          </a:solidFill>
                          <a:effectLst/>
                          <a:latin typeface="+mn-ea"/>
                          <a:ea typeface="+mn-ea"/>
                          <a:cs typeface="ＭＳ...."/>
                        </a:rPr>
                        <a:t> </a:t>
                      </a:r>
                      <a:endParaRPr lang="ja-JP" sz="170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655">
                <a:tc>
                  <a:txBody>
                    <a:bodyPr/>
                    <a:lstStyle/>
                    <a:p>
                      <a:pPr>
                        <a:spcAft>
                          <a:spcPts val="0"/>
                        </a:spcAft>
                      </a:pPr>
                      <a:r>
                        <a:rPr lang="ja-JP" sz="1700" kern="100">
                          <a:solidFill>
                            <a:srgbClr val="000000"/>
                          </a:solidFill>
                          <a:effectLst/>
                          <a:latin typeface="+mn-ea"/>
                          <a:ea typeface="+mn-ea"/>
                          <a:cs typeface="ＭＳ ....."/>
                        </a:rPr>
                        <a:t>操作主体</a:t>
                      </a:r>
                      <a:r>
                        <a:rPr lang="en-US" sz="1700" kern="100">
                          <a:solidFill>
                            <a:srgbClr val="000000"/>
                          </a:solidFill>
                          <a:effectLst/>
                          <a:latin typeface="+mn-ea"/>
                          <a:ea typeface="+mn-ea"/>
                          <a:cs typeface="ＭＳ ....."/>
                        </a:rPr>
                        <a:t> </a:t>
                      </a:r>
                      <a:endParaRPr lang="ja-JP" sz="1700" kern="10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700" kern="100" dirty="0">
                          <a:solidFill>
                            <a:srgbClr val="000000"/>
                          </a:solidFill>
                          <a:effectLst/>
                          <a:latin typeface="+mn-ea"/>
                          <a:ea typeface="+mn-ea"/>
                          <a:cs typeface="ＭＳ ....."/>
                        </a:rPr>
                        <a:t>データを直接創出させた機器等の操作主体や実施者はいずれの当事者に属するか。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195">
                <a:tc>
                  <a:txBody>
                    <a:bodyPr/>
                    <a:lstStyle/>
                    <a:p>
                      <a:pPr>
                        <a:spcAft>
                          <a:spcPts val="0"/>
                        </a:spcAft>
                      </a:pPr>
                      <a:r>
                        <a:rPr lang="ja-JP" sz="1700" kern="100">
                          <a:solidFill>
                            <a:srgbClr val="000000"/>
                          </a:solidFill>
                          <a:effectLst/>
                          <a:latin typeface="+mn-ea"/>
                          <a:ea typeface="+mn-ea"/>
                          <a:cs typeface="ＭＳ ....."/>
                        </a:rPr>
                        <a:t>契約目的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700" kern="100" dirty="0">
                          <a:solidFill>
                            <a:srgbClr val="000000"/>
                          </a:solidFill>
                          <a:effectLst/>
                          <a:latin typeface="+mn-ea"/>
                          <a:ea typeface="+mn-ea"/>
                          <a:cs typeface="ＭＳ ....."/>
                        </a:rPr>
                        <a:t>契約の目的が特定の当事者のデータ取得にあるか。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253">
                <a:tc>
                  <a:txBody>
                    <a:bodyPr/>
                    <a:lstStyle/>
                    <a:p>
                      <a:pPr>
                        <a:spcAft>
                          <a:spcPts val="0"/>
                        </a:spcAft>
                      </a:pPr>
                      <a:r>
                        <a:rPr lang="ja-JP" sz="1700" kern="100">
                          <a:solidFill>
                            <a:srgbClr val="000000"/>
                          </a:solidFill>
                          <a:effectLst/>
                          <a:latin typeface="+mn-ea"/>
                          <a:ea typeface="+mn-ea"/>
                          <a:cs typeface="ＭＳ ....."/>
                        </a:rPr>
                        <a:t>データとの関連性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700" kern="100" dirty="0">
                          <a:solidFill>
                            <a:srgbClr val="000000"/>
                          </a:solidFill>
                          <a:effectLst/>
                          <a:latin typeface="+mn-ea"/>
                          <a:ea typeface="+mn-ea"/>
                          <a:cs typeface="ＭＳ ....."/>
                        </a:rPr>
                        <a:t>契約の目的物・サービスがデータ創出等とどの程度関わりを有するか。データ創出と全く関連しない機器等を対象とする契約であるか。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109">
                <a:tc>
                  <a:txBody>
                    <a:bodyPr/>
                    <a:lstStyle/>
                    <a:p>
                      <a:pPr>
                        <a:spcAft>
                          <a:spcPts val="0"/>
                        </a:spcAft>
                      </a:pPr>
                      <a:r>
                        <a:rPr lang="ja-JP" sz="1700" kern="100" dirty="0">
                          <a:solidFill>
                            <a:srgbClr val="000000"/>
                          </a:solidFill>
                          <a:effectLst/>
                          <a:latin typeface="+mn-ea"/>
                          <a:ea typeface="+mn-ea"/>
                          <a:cs typeface="ＭＳ ....."/>
                        </a:rPr>
                        <a:t>独自性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700" kern="100" dirty="0">
                          <a:solidFill>
                            <a:srgbClr val="000000"/>
                          </a:solidFill>
                          <a:effectLst/>
                          <a:latin typeface="+mn-ea"/>
                          <a:ea typeface="+mn-ea"/>
                          <a:cs typeface="ＭＳ ....."/>
                        </a:rPr>
                        <a:t>・データ創出等のために独自の知見や知財を活用したか。 </a:t>
                      </a:r>
                    </a:p>
                    <a:p>
                      <a:pPr algn="l">
                        <a:spcAft>
                          <a:spcPts val="0"/>
                        </a:spcAft>
                      </a:pPr>
                      <a:r>
                        <a:rPr lang="ja-JP" sz="1700" kern="100" dirty="0">
                          <a:effectLst/>
                          <a:latin typeface="+mn-ea"/>
                          <a:ea typeface="+mn-ea"/>
                          <a:cs typeface="Times New Roman" panose="02020603050405020304" pitchFamily="18" charset="0"/>
                        </a:rPr>
                        <a:t>・同種のデータを第三者からも容易に得られるか。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39750" y="1563689"/>
            <a:ext cx="2533650" cy="369332"/>
          </a:xfrm>
          <a:prstGeom prst="rect">
            <a:avLst/>
          </a:prstGeom>
          <a:noFill/>
        </p:spPr>
        <p:txBody>
          <a:bodyPr wrap="square" rtlCol="0">
            <a:spAutoFit/>
          </a:bodyPr>
          <a:lstStyle/>
          <a:p>
            <a:r>
              <a:rPr kumimoji="1" lang="ja-JP" altLang="en-US" b="1" dirty="0" smtClean="0"/>
              <a:t>＜要素１＞  創出／取得</a:t>
            </a:r>
            <a:endParaRPr kumimoji="1" lang="ja-JP" altLang="en-US" b="1" dirty="0"/>
          </a:p>
        </p:txBody>
      </p:sp>
      <p:sp>
        <p:nvSpPr>
          <p:cNvPr id="8" name="スライド番号プレースホルダー 7"/>
          <p:cNvSpPr>
            <a:spLocks noGrp="1"/>
          </p:cNvSpPr>
          <p:nvPr>
            <p:ph type="sldNum" sz="quarter" idx="12"/>
          </p:nvPr>
        </p:nvSpPr>
        <p:spPr/>
        <p:txBody>
          <a:bodyPr/>
          <a:lstStyle/>
          <a:p>
            <a:fld id="{A3A1966E-12DE-4ABA-BC59-508A8D90B190}" type="slidenum">
              <a:rPr kumimoji="1" lang="ja-JP" altLang="en-US" smtClean="0"/>
              <a:t>8</a:t>
            </a:fld>
            <a:endParaRPr kumimoji="1" lang="ja-JP" altLang="en-US"/>
          </a:p>
        </p:txBody>
      </p:sp>
    </p:spTree>
    <p:extLst>
      <p:ext uri="{BB962C8B-B14F-4D97-AF65-F5344CB8AC3E}">
        <p14:creationId xmlns:p14="http://schemas.microsoft.com/office/powerpoint/2010/main" val="336043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200" b="1" dirty="0"/>
              <a:t>利用権限に関する契約ＧＬ</a:t>
            </a:r>
            <a:r>
              <a:rPr lang="ja-JP" altLang="en-US" sz="4200" b="1" dirty="0" smtClean="0"/>
              <a:t>概要⑦</a:t>
            </a:r>
            <a:endParaRPr kumimoji="1" lang="ja-JP" altLang="en-US" sz="4200" dirty="0"/>
          </a:p>
        </p:txBody>
      </p:sp>
      <p:graphicFrame>
        <p:nvGraphicFramePr>
          <p:cNvPr id="5" name="表 4"/>
          <p:cNvGraphicFramePr>
            <a:graphicFrameLocks noGrp="1"/>
          </p:cNvGraphicFramePr>
          <p:nvPr>
            <p:extLst>
              <p:ext uri="{D42A27DB-BD31-4B8C-83A1-F6EECF244321}">
                <p14:modId xmlns:p14="http://schemas.microsoft.com/office/powerpoint/2010/main" val="3324402637"/>
              </p:ext>
            </p:extLst>
          </p:nvPr>
        </p:nvGraphicFramePr>
        <p:xfrm>
          <a:off x="749300" y="1981202"/>
          <a:ext cx="7835900" cy="4722222"/>
        </p:xfrm>
        <a:graphic>
          <a:graphicData uri="http://schemas.openxmlformats.org/drawingml/2006/table">
            <a:tbl>
              <a:tblPr/>
              <a:tblGrid>
                <a:gridCol w="1907115"/>
                <a:gridCol w="5928785"/>
              </a:tblGrid>
              <a:tr h="223157">
                <a:tc>
                  <a:txBody>
                    <a:bodyPr/>
                    <a:lstStyle/>
                    <a:p>
                      <a:pPr algn="ctr">
                        <a:spcAft>
                          <a:spcPts val="0"/>
                        </a:spcAft>
                      </a:pPr>
                      <a:r>
                        <a:rPr lang="ja-JP" sz="1700" kern="100" dirty="0">
                          <a:solidFill>
                            <a:srgbClr val="000000"/>
                          </a:solidFill>
                          <a:effectLst/>
                          <a:latin typeface="+mn-ea"/>
                          <a:ea typeface="+mn-ea"/>
                          <a:cs typeface="ＭＳ ....."/>
                        </a:rPr>
                        <a:t>項目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spcAft>
                          <a:spcPts val="0"/>
                        </a:spcAft>
                      </a:pPr>
                      <a:r>
                        <a:rPr lang="ja-JP" sz="1700" kern="100" dirty="0">
                          <a:solidFill>
                            <a:srgbClr val="000000"/>
                          </a:solidFill>
                          <a:effectLst/>
                          <a:latin typeface="+mn-ea"/>
                          <a:ea typeface="+mn-ea"/>
                          <a:cs typeface="ＭＳ ....."/>
                        </a:rPr>
                        <a:t>考え方の方向性</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669471">
                <a:tc>
                  <a:txBody>
                    <a:bodyPr/>
                    <a:lstStyle/>
                    <a:p>
                      <a:pPr algn="just">
                        <a:spcAft>
                          <a:spcPts val="0"/>
                        </a:spcAft>
                      </a:pPr>
                      <a:r>
                        <a:rPr lang="ja-JP" sz="1700" kern="100" dirty="0">
                          <a:solidFill>
                            <a:srgbClr val="000000"/>
                          </a:solidFill>
                          <a:effectLst/>
                          <a:latin typeface="+mn-ea"/>
                          <a:ea typeface="+mn-ea"/>
                          <a:cs typeface="ＭＳ ....."/>
                        </a:rPr>
                        <a:t>コスト負担（経済的寄与度）</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創出したデータの保管・管理、メンテナンス・保守運用等のコスト負担の程度。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2629">
                <a:tc>
                  <a:txBody>
                    <a:bodyPr/>
                    <a:lstStyle/>
                    <a:p>
                      <a:pPr algn="just">
                        <a:spcAft>
                          <a:spcPts val="0"/>
                        </a:spcAft>
                      </a:pPr>
                      <a:r>
                        <a:rPr lang="ja-JP" sz="1700" kern="100" dirty="0">
                          <a:solidFill>
                            <a:srgbClr val="000000"/>
                          </a:solidFill>
                          <a:effectLst/>
                          <a:latin typeface="+mn-ea"/>
                          <a:ea typeface="+mn-ea"/>
                          <a:cs typeface="ＭＳ ....."/>
                        </a:rPr>
                        <a:t>安全管理</a:t>
                      </a:r>
                      <a:r>
                        <a:rPr lang="ja-JP" sz="1700" kern="100" dirty="0" smtClean="0">
                          <a:solidFill>
                            <a:srgbClr val="000000"/>
                          </a:solidFill>
                          <a:effectLst/>
                          <a:latin typeface="+mn-ea"/>
                          <a:ea typeface="+mn-ea"/>
                          <a:cs typeface="ＭＳ ....."/>
                        </a:rPr>
                        <a:t>、</a:t>
                      </a:r>
                      <a:endParaRPr lang="en-US" altLang="ja-JP" sz="1700" kern="100" dirty="0" smtClean="0">
                        <a:solidFill>
                          <a:srgbClr val="000000"/>
                        </a:solidFill>
                        <a:effectLst/>
                        <a:latin typeface="+mn-ea"/>
                        <a:ea typeface="+mn-ea"/>
                        <a:cs typeface="ＭＳ ....."/>
                      </a:endParaRPr>
                    </a:p>
                    <a:p>
                      <a:pPr algn="just">
                        <a:spcAft>
                          <a:spcPts val="0"/>
                        </a:spcAft>
                      </a:pPr>
                      <a:r>
                        <a:rPr lang="ja-JP" sz="1700" kern="100" dirty="0" smtClean="0">
                          <a:solidFill>
                            <a:srgbClr val="000000"/>
                          </a:solidFill>
                          <a:effectLst/>
                          <a:latin typeface="+mn-ea"/>
                          <a:ea typeface="+mn-ea"/>
                          <a:cs typeface="ＭＳ ....."/>
                        </a:rPr>
                        <a:t>セキュリティ</a:t>
                      </a:r>
                      <a:r>
                        <a:rPr lang="en-US" sz="1700" kern="100" dirty="0" smtClean="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データに対する安全管理体制の状況。データの内容・性質等を踏まえて、データの漏えい防止措置や損害賠償責任の負担等がなされているか。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471">
                <a:tc>
                  <a:txBody>
                    <a:bodyPr/>
                    <a:lstStyle/>
                    <a:p>
                      <a:pPr algn="just">
                        <a:spcAft>
                          <a:spcPts val="0"/>
                        </a:spcAft>
                      </a:pPr>
                      <a:r>
                        <a:rPr lang="ja-JP" sz="1700" kern="100" dirty="0">
                          <a:solidFill>
                            <a:srgbClr val="000000"/>
                          </a:solidFill>
                          <a:effectLst/>
                          <a:latin typeface="+mn-ea"/>
                          <a:ea typeface="+mn-ea"/>
                          <a:cs typeface="ＭＳ ....."/>
                        </a:rPr>
                        <a:t>守秘義務</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厳格な秘密保持義務を負担するか。暗号化等により転々流通を防止する措置を講じているか。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471">
                <a:tc>
                  <a:txBody>
                    <a:bodyPr/>
                    <a:lstStyle/>
                    <a:p>
                      <a:pPr algn="just">
                        <a:spcAft>
                          <a:spcPts val="0"/>
                        </a:spcAft>
                      </a:pPr>
                      <a:r>
                        <a:rPr lang="ja-JP" sz="1700" kern="100">
                          <a:solidFill>
                            <a:srgbClr val="000000"/>
                          </a:solidFill>
                          <a:effectLst/>
                          <a:latin typeface="+mn-ea"/>
                          <a:ea typeface="+mn-ea"/>
                          <a:cs typeface="ＭＳ ....."/>
                        </a:rPr>
                        <a:t>知財処理との整合性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データに基づき、若しくはデータが寄与して創出された知的財産権の帰属先はいずれの当事者か。</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2629">
                <a:tc>
                  <a:txBody>
                    <a:bodyPr/>
                    <a:lstStyle/>
                    <a:p>
                      <a:pPr algn="just">
                        <a:spcAft>
                          <a:spcPts val="0"/>
                        </a:spcAft>
                      </a:pPr>
                      <a:r>
                        <a:rPr lang="ja-JP" sz="1700" kern="100">
                          <a:solidFill>
                            <a:srgbClr val="000000"/>
                          </a:solidFill>
                          <a:effectLst/>
                          <a:latin typeface="+mn-ea"/>
                          <a:ea typeface="+mn-ea"/>
                          <a:cs typeface="ＭＳ ....."/>
                        </a:rPr>
                        <a:t>対個人の責任の所在</a:t>
                      </a:r>
                      <a:r>
                        <a:rPr lang="en-US" sz="1700" kern="100">
                          <a:solidFill>
                            <a:srgbClr val="000000"/>
                          </a:solidFill>
                          <a:effectLst/>
                          <a:latin typeface="+mn-ea"/>
                          <a:ea typeface="+mn-ea"/>
                          <a:cs typeface="ＭＳ ....."/>
                        </a:rPr>
                        <a:t> </a:t>
                      </a:r>
                      <a:endParaRPr lang="ja-JP" sz="1700" kern="10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データに個人情報やパーソナルデータを含み得る場合、当該個人に対応する者（同意を取得した者等）はいずれの当事者か。</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471">
                <a:tc>
                  <a:txBody>
                    <a:bodyPr/>
                    <a:lstStyle/>
                    <a:p>
                      <a:pPr algn="just">
                        <a:spcAft>
                          <a:spcPts val="0"/>
                        </a:spcAft>
                      </a:pPr>
                      <a:r>
                        <a:rPr lang="ja-JP" sz="1700" kern="100">
                          <a:solidFill>
                            <a:srgbClr val="000000"/>
                          </a:solidFill>
                          <a:effectLst/>
                          <a:latin typeface="+mn-ea"/>
                          <a:ea typeface="+mn-ea"/>
                          <a:cs typeface="ＭＳ ....."/>
                        </a:rPr>
                        <a:t>データに係る責任の所在</a:t>
                      </a:r>
                      <a:r>
                        <a:rPr lang="en-US" sz="1700" kern="100">
                          <a:solidFill>
                            <a:srgbClr val="000000"/>
                          </a:solidFill>
                          <a:effectLst/>
                          <a:latin typeface="+mn-ea"/>
                          <a:ea typeface="+mn-ea"/>
                          <a:cs typeface="ＭＳ ....."/>
                        </a:rPr>
                        <a:t> </a:t>
                      </a:r>
                      <a:endParaRPr lang="ja-JP" sz="1700" kern="10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700" kern="100" dirty="0">
                          <a:solidFill>
                            <a:srgbClr val="000000"/>
                          </a:solidFill>
                          <a:effectLst/>
                          <a:latin typeface="+mn-ea"/>
                          <a:ea typeface="+mn-ea"/>
                          <a:cs typeface="ＭＳ ....."/>
                        </a:rPr>
                        <a:t>第三者に対してデータに係る責任（漏えい時における責任、データ信憑性の保証責任等）を負担しているか。</a:t>
                      </a:r>
                      <a:r>
                        <a:rPr lang="en-US" sz="1700" kern="100" dirty="0">
                          <a:solidFill>
                            <a:srgbClr val="000000"/>
                          </a:solidFill>
                          <a:effectLst/>
                          <a:latin typeface="+mn-ea"/>
                          <a:ea typeface="+mn-ea"/>
                          <a:cs typeface="ＭＳ ....."/>
                        </a:rPr>
                        <a:t> </a:t>
                      </a:r>
                      <a:endParaRPr lang="ja-JP" sz="1700" kern="100" dirty="0">
                        <a:solidFill>
                          <a:srgbClr val="000000"/>
                        </a:solidFill>
                        <a:effectLst/>
                        <a:latin typeface="+mn-ea"/>
                        <a:ea typeface="+mn-ea"/>
                        <a:cs typeface="ＭＳ ....."/>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539750" y="1563689"/>
            <a:ext cx="2533650" cy="369332"/>
          </a:xfrm>
          <a:prstGeom prst="rect">
            <a:avLst/>
          </a:prstGeom>
          <a:noFill/>
        </p:spPr>
        <p:txBody>
          <a:bodyPr wrap="square" rtlCol="0">
            <a:spAutoFit/>
          </a:bodyPr>
          <a:lstStyle/>
          <a:p>
            <a:r>
              <a:rPr kumimoji="1" lang="ja-JP" altLang="en-US" b="1" dirty="0" smtClean="0"/>
              <a:t>＜要素２＞  創出／取得</a:t>
            </a:r>
            <a:endParaRPr kumimoji="1" lang="ja-JP" altLang="en-US" b="1" dirty="0"/>
          </a:p>
        </p:txBody>
      </p:sp>
      <p:sp>
        <p:nvSpPr>
          <p:cNvPr id="7" name="スライド番号プレースホルダー 6"/>
          <p:cNvSpPr>
            <a:spLocks noGrp="1"/>
          </p:cNvSpPr>
          <p:nvPr>
            <p:ph type="sldNum" sz="quarter" idx="12"/>
          </p:nvPr>
        </p:nvSpPr>
        <p:spPr/>
        <p:txBody>
          <a:bodyPr/>
          <a:lstStyle/>
          <a:p>
            <a:fld id="{A3A1966E-12DE-4ABA-BC59-508A8D90B190}" type="slidenum">
              <a:rPr kumimoji="1" lang="ja-JP" altLang="en-US" smtClean="0"/>
              <a:t>9</a:t>
            </a:fld>
            <a:endParaRPr kumimoji="1" lang="ja-JP" altLang="en-US"/>
          </a:p>
        </p:txBody>
      </p:sp>
    </p:spTree>
    <p:extLst>
      <p:ext uri="{BB962C8B-B14F-4D97-AF65-F5344CB8AC3E}">
        <p14:creationId xmlns:p14="http://schemas.microsoft.com/office/powerpoint/2010/main" val="39955155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910</TotalTime>
  <Words>1983</Words>
  <Application>Microsoft Office PowerPoint</Application>
  <PresentationFormat>画面に合わせる (4:3)</PresentationFormat>
  <Paragraphs>229</Paragraphs>
  <Slides>19</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19</vt:i4>
      </vt:variant>
    </vt:vector>
  </HeadingPairs>
  <TitlesOfParts>
    <vt:vector size="32" baseType="lpstr">
      <vt:lpstr>ＭＳ .....</vt:lpstr>
      <vt:lpstr>ＭＳ Ｐゴシック</vt:lpstr>
      <vt:lpstr>ＭＳ ゴシック</vt:lpstr>
      <vt:lpstr>ＭＳ 明朝</vt:lpstr>
      <vt:lpstr>ＭＳ.....</vt:lpstr>
      <vt:lpstr>ＭＳ....</vt:lpstr>
      <vt:lpstr>Arial</vt:lpstr>
      <vt:lpstr>Calibri</vt:lpstr>
      <vt:lpstr>Calibri Light</vt:lpstr>
      <vt:lpstr>Century</vt:lpstr>
      <vt:lpstr>Times New Roman</vt:lpstr>
      <vt:lpstr>Wingdings</vt:lpstr>
      <vt:lpstr>Office テーマ</vt:lpstr>
      <vt:lpstr>＜データの保護及び活用の問題＞  データ取引契約に関する 経産省ガイドライン</vt:lpstr>
      <vt:lpstr>２つのガイドライン</vt:lpstr>
      <vt:lpstr>利用権限に関する契約ＧＬ概要①</vt:lpstr>
      <vt:lpstr>利用権限に関する契約ＧＬ概要②</vt:lpstr>
      <vt:lpstr>利用権限に関する契約ＧＬ概要③</vt:lpstr>
      <vt:lpstr>利用権限に関する契約ＧＬ概要④</vt:lpstr>
      <vt:lpstr>利用権限に関する契約ＧＬ概要⑤</vt:lpstr>
      <vt:lpstr>利用権限に関する契約ＧＬ概要⑥</vt:lpstr>
      <vt:lpstr>利用権限に関する契約ＧＬ概要⑦</vt:lpstr>
      <vt:lpstr>利用権限に関する契約ＧＬ概要⑧</vt:lpstr>
      <vt:lpstr>利用権限に関する契約ＧＬ概要⑨</vt:lpstr>
      <vt:lpstr>利用権限に関する契約ＧＬ概要⑩</vt:lpstr>
      <vt:lpstr>利用権限に関する契約ＧＬ概要⑪</vt:lpstr>
      <vt:lpstr>利用権限に関する契約ＧＬ概要⑫</vt:lpstr>
      <vt:lpstr>データ取引推進契約ＧＬ概要①</vt:lpstr>
      <vt:lpstr>データ取引推進契約ＧＬ概要②</vt:lpstr>
      <vt:lpstr>データ取引推進契約ＧＬ概要②</vt:lpstr>
      <vt:lpstr>データ取引推進契約ＧＬ概要③</vt:lpstr>
      <vt:lpstr>報告者の問題意識</vt:lpstr>
    </vt:vector>
  </TitlesOfParts>
  <Company>TOPPAN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データ取引契約に関する経産省ガイドライン</dc:title>
  <dc:creator>Legal Dept</dc:creator>
  <cp:lastModifiedBy>Legal Dept</cp:lastModifiedBy>
  <cp:revision>68</cp:revision>
  <dcterms:created xsi:type="dcterms:W3CDTF">2018-03-08T08:20:46Z</dcterms:created>
  <dcterms:modified xsi:type="dcterms:W3CDTF">2018-03-14T04:00:55Z</dcterms:modified>
</cp:coreProperties>
</file>